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4.svg" ContentType="image/svg+xml"/>
  <Override PartName="/ppt/media/image18.svg" ContentType="image/svg+xml"/>
  <Override PartName="/ppt/media/image6.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handoutMasterIdLst>
    <p:handoutMasterId r:id="rId14"/>
  </p:handoutMasterIdLst>
  <p:sldIdLst>
    <p:sldId id="256" r:id="rId3"/>
    <p:sldId id="257" r:id="rId4"/>
    <p:sldId id="258" r:id="rId5"/>
    <p:sldId id="266" r:id="rId6"/>
    <p:sldId id="259" r:id="rId7"/>
    <p:sldId id="265" r:id="rId8"/>
    <p:sldId id="261" r:id="rId9"/>
    <p:sldId id="262" r:id="rId10"/>
    <p:sldId id="263" r:id="rId11"/>
    <p:sldId id="264" r:id="rId1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6159"/>
    <a:srgbClr val="FF5159"/>
    <a:srgbClr val="B4C7E7"/>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bleStyles" Target="tableStyles.xml"/><Relationship Id="rId16" Type="http://schemas.openxmlformats.org/officeDocument/2006/relationships/viewProps" Target="viewProps.xml"/><Relationship Id="rId15" Type="http://schemas.openxmlformats.org/officeDocument/2006/relationships/presProps" Target="presProps.xml"/><Relationship Id="rId14" Type="http://schemas.openxmlformats.org/officeDocument/2006/relationships/handoutMaster" Target="handoutMasters/handoutMaster1.xml"/><Relationship Id="rId13" Type="http://schemas.openxmlformats.org/officeDocument/2006/relationships/notesMaster" Target="notesMasters/notes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Calibri" panose="020F0302020204030204" charset="0"/>
              <a:ea typeface="Calibri" panose="020F0302020204030204" charset="0"/>
              <a:cs typeface="Calibri" panose="020F0302020204030204" charset="0"/>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Calibri" panose="020F0302020204030204" charset="0"/>
                <a:ea typeface="Calibri" panose="020F0302020204030204" charset="0"/>
                <a:cs typeface="Calibri" panose="020F0302020204030204" charset="0"/>
              </a:rPr>
            </a:fld>
            <a:endParaRPr lang="zh-CN" altLang="en-US">
              <a:latin typeface="Calibri" panose="020F0302020204030204" charset="0"/>
              <a:ea typeface="Calibri" panose="020F0302020204030204" charset="0"/>
              <a:cs typeface="Calibri" panose="020F0302020204030204" charset="0"/>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Calibri" panose="020F0302020204030204" charset="0"/>
              <a:ea typeface="Calibri" panose="020F0302020204030204" charset="0"/>
              <a:cs typeface="Calibri" panose="020F0302020204030204" charset="0"/>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Calibri" panose="020F0302020204030204" charset="0"/>
                <a:ea typeface="Calibri" panose="020F0302020204030204" charset="0"/>
                <a:cs typeface="Calibri" panose="020F0302020204030204" charset="0"/>
              </a:rPr>
            </a:fld>
            <a:endParaRPr lang="zh-CN" altLang="en-US">
              <a:latin typeface="Calibri" panose="020F0302020204030204" charset="0"/>
              <a:ea typeface="Calibri" panose="020F0302020204030204" charset="0"/>
              <a:cs typeface="Calibri" panose="020F030202020403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302020204030204" charset="0"/>
                <a:ea typeface="Calibri" panose="020F0302020204030204" charset="0"/>
                <a:cs typeface="Calibri" panose="020F0302020204030204"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302020204030204" charset="0"/>
                <a:ea typeface="Calibri" panose="020F0302020204030204" charset="0"/>
                <a:cs typeface="Calibri" panose="020F0302020204030204" charset="0"/>
              </a:defRPr>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302020204030204" charset="0"/>
                <a:ea typeface="Calibri" panose="020F0302020204030204" charset="0"/>
                <a:cs typeface="Calibri" panose="020F0302020204030204"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302020204030204" charset="0"/>
                <a:ea typeface="Calibri" panose="020F0302020204030204" charset="0"/>
                <a:cs typeface="Calibri" panose="020F0302020204030204" charset="0"/>
              </a:defRPr>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302020204030204" charset="0"/>
        <a:ea typeface="Calibri" panose="020F0302020204030204" charset="0"/>
        <a:cs typeface="Calibri" panose="020F0302020204030204" charset="0"/>
      </a:defRPr>
    </a:lvl1pPr>
    <a:lvl2pPr marL="457200" algn="l" defTabSz="914400" rtl="0" eaLnBrk="1" latinLnBrk="0" hangingPunct="1">
      <a:defRPr sz="1200" kern="1200">
        <a:solidFill>
          <a:schemeClr val="tx1"/>
        </a:solidFill>
        <a:latin typeface="Calibri" panose="020F0302020204030204" charset="0"/>
        <a:ea typeface="Calibri" panose="020F0302020204030204" charset="0"/>
        <a:cs typeface="Calibri" panose="020F0302020204030204" charset="0"/>
      </a:defRPr>
    </a:lvl2pPr>
    <a:lvl3pPr marL="914400" algn="l" defTabSz="914400" rtl="0" eaLnBrk="1" latinLnBrk="0" hangingPunct="1">
      <a:defRPr sz="1200" kern="1200">
        <a:solidFill>
          <a:schemeClr val="tx1"/>
        </a:solidFill>
        <a:latin typeface="Calibri" panose="020F0302020204030204" charset="0"/>
        <a:ea typeface="Calibri" panose="020F0302020204030204" charset="0"/>
        <a:cs typeface="Calibri" panose="020F0302020204030204" charset="0"/>
      </a:defRPr>
    </a:lvl3pPr>
    <a:lvl4pPr marL="1371600" algn="l" defTabSz="914400" rtl="0" eaLnBrk="1" latinLnBrk="0" hangingPunct="1">
      <a:defRPr sz="1200" kern="1200">
        <a:solidFill>
          <a:schemeClr val="tx1"/>
        </a:solidFill>
        <a:latin typeface="Calibri" panose="020F0302020204030204" charset="0"/>
        <a:ea typeface="Calibri" panose="020F0302020204030204" charset="0"/>
        <a:cs typeface="Calibri" panose="020F0302020204030204" charset="0"/>
      </a:defRPr>
    </a:lvl4pPr>
    <a:lvl5pPr marL="1828800" algn="l" defTabSz="914400" rtl="0" eaLnBrk="1" latinLnBrk="0" hangingPunct="1">
      <a:defRPr sz="1200" kern="1200">
        <a:solidFill>
          <a:schemeClr val="tx1"/>
        </a:solidFill>
        <a:latin typeface="Calibri" panose="020F0302020204030204" charset="0"/>
        <a:ea typeface="Calibri" panose="020F0302020204030204" charset="0"/>
        <a:cs typeface="Calibri" panose="020F030202020403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397600"/>
            <a:ext cx="9799200" cy="11052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5040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04000"/>
            <a:ext cx="5342400" cy="4140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04000"/>
            <a:ext cx="5342400" cy="4140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Calibri" panose="020F0302020204030204" charset="0"/>
                <a:ea typeface="Calibri" panose="020F0302020204030204" charset="0"/>
                <a:cs typeface="Calibri" panose="020F0302020204030204" charset="0"/>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Calibri" panose="020F0302020204030204" charset="0"/>
                <a:ea typeface="Calibri" panose="020F0302020204030204" charset="0"/>
                <a:cs typeface="Calibri" panose="020F0302020204030204" charset="0"/>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Calibri" panose="020F0302020204030204" charset="0"/>
                <a:ea typeface="Calibri" panose="020F0302020204030204" charset="0"/>
                <a:cs typeface="Calibri" panose="020F0302020204030204" charset="0"/>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Calibri" panose="020F0302020204030204" charset="0"/>
          <a:ea typeface="Calibri" panose="020F0302020204030204" charset="0"/>
          <a:cs typeface="Calibri" panose="020F0302020204030204" charset="0"/>
        </a:defRPr>
      </a:lvl1pPr>
    </p:titleStyle>
    <p:bodyStyle>
      <a:lvl1pPr marL="228600" indent="-228600" algn="l" defTabSz="914400" rtl="0" eaLnBrk="1" fontAlgn="auto" latinLnBrk="0" hangingPunct="1">
        <a:lnSpc>
          <a:spcPct val="130000"/>
        </a:lnSpc>
        <a:spcBef>
          <a:spcPts val="0"/>
        </a:spcBef>
        <a:spcAft>
          <a:spcPts val="1000"/>
        </a:spcAft>
        <a:buFont typeface="Arial" panose="020B0704020202090204" pitchFamily="34" charset="0"/>
        <a:buChar char="●"/>
        <a:defRPr sz="1800" u="none" strike="noStrike" kern="1200" cap="none" spc="150" normalizeH="0" baseline="0">
          <a:solidFill>
            <a:schemeClr val="tx1">
              <a:lumMod val="65000"/>
              <a:lumOff val="35000"/>
            </a:schemeClr>
          </a:solidFill>
          <a:uFillTx/>
          <a:latin typeface="Calibri" panose="020F0302020204030204" charset="0"/>
          <a:ea typeface="Calibri" panose="020F0302020204030204" charset="0"/>
          <a:cs typeface="Calibri" panose="020F0302020204030204" charset="0"/>
        </a:defRPr>
      </a:lvl1pPr>
      <a:lvl2pPr marL="685800" indent="-228600" algn="l" defTabSz="914400" rtl="0" eaLnBrk="1" fontAlgn="auto" latinLnBrk="0" hangingPunct="1">
        <a:lnSpc>
          <a:spcPct val="120000"/>
        </a:lnSpc>
        <a:spcBef>
          <a:spcPts val="0"/>
        </a:spcBef>
        <a:spcAft>
          <a:spcPts val="600"/>
        </a:spcAft>
        <a:buFont typeface="Arial" panose="020B070402020209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Calibri" panose="020F0302020204030204" charset="0"/>
          <a:ea typeface="Calibri" panose="020F0302020204030204" charset="0"/>
          <a:cs typeface="Calibri" panose="020F0302020204030204" charset="0"/>
        </a:defRPr>
      </a:lvl2pPr>
      <a:lvl3pPr marL="1143000" indent="-228600" algn="l" defTabSz="914400" rtl="0" eaLnBrk="1" fontAlgn="auto" latinLnBrk="0" hangingPunct="1">
        <a:lnSpc>
          <a:spcPct val="120000"/>
        </a:lnSpc>
        <a:spcBef>
          <a:spcPts val="0"/>
        </a:spcBef>
        <a:spcAft>
          <a:spcPts val="600"/>
        </a:spcAft>
        <a:buFont typeface="Arial" panose="020B0704020202090204" pitchFamily="34" charset="0"/>
        <a:buChar char="●"/>
        <a:defRPr sz="1600" u="none" strike="noStrike" kern="1200" cap="none" spc="150" normalizeH="0" baseline="0">
          <a:solidFill>
            <a:schemeClr val="tx1">
              <a:lumMod val="65000"/>
              <a:lumOff val="35000"/>
            </a:schemeClr>
          </a:solidFill>
          <a:uFillTx/>
          <a:latin typeface="Calibri" panose="020F0302020204030204" charset="0"/>
          <a:ea typeface="Calibri" panose="020F0302020204030204" charset="0"/>
          <a:cs typeface="Calibri" panose="020F0302020204030204" charset="0"/>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Calibri" panose="020F0302020204030204" charset="0"/>
          <a:ea typeface="Calibri" panose="020F0302020204030204" charset="0"/>
          <a:cs typeface="Calibri" panose="020F0302020204030204" charset="0"/>
        </a:defRPr>
      </a:lvl4pPr>
      <a:lvl5pPr marL="2057400" indent="-228600" algn="l" defTabSz="914400" rtl="0" eaLnBrk="1" fontAlgn="auto" latinLnBrk="0" hangingPunct="1">
        <a:lnSpc>
          <a:spcPct val="120000"/>
        </a:lnSpc>
        <a:spcBef>
          <a:spcPts val="0"/>
        </a:spcBef>
        <a:spcAft>
          <a:spcPts val="300"/>
        </a:spcAft>
        <a:buFont typeface="Arial" panose="020B0704020202090204" pitchFamily="34" charset="0"/>
        <a:buChar char="•"/>
        <a:defRPr sz="1400" u="none" strike="noStrike" kern="1200" cap="none" spc="150" normalizeH="0" baseline="0">
          <a:solidFill>
            <a:schemeClr val="tx1">
              <a:lumMod val="65000"/>
              <a:lumOff val="35000"/>
            </a:schemeClr>
          </a:solidFill>
          <a:uFillTx/>
          <a:latin typeface="Calibri" panose="020F0302020204030204" charset="0"/>
          <a:ea typeface="Calibri" panose="020F0302020204030204" charset="0"/>
          <a:cs typeface="Calibri" panose="020F0302020204030204" charset="0"/>
        </a:defRPr>
      </a:lvl5pPr>
      <a:lvl6pPr marL="25146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7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6.svg"/><Relationship Id="rId7" Type="http://schemas.openxmlformats.org/officeDocument/2006/relationships/image" Target="../media/image5.png"/><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64.xml"/><Relationship Id="rId11" Type="http://schemas.openxmlformats.org/officeDocument/2006/relationships/slideLayout" Target="../slideLayouts/slideLayout1.xml"/><Relationship Id="rId10" Type="http://schemas.openxmlformats.org/officeDocument/2006/relationships/tags" Target="../tags/tag65.xml"/><Relationship Id="rId1" Type="http://schemas.openxmlformats.org/officeDocument/2006/relationships/tags" Target="../tags/tag63.xml"/></Relationships>
</file>

<file path=ppt/slides/_rels/slide10.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image" Target="../media/image18.svg"/><Relationship Id="rId7" Type="http://schemas.openxmlformats.org/officeDocument/2006/relationships/image" Target="../media/image17.png"/><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3" Type="http://schemas.openxmlformats.org/officeDocument/2006/relationships/image" Target="../media/image1.png"/><Relationship Id="rId2" Type="http://schemas.openxmlformats.org/officeDocument/2006/relationships/tags" Target="../tags/tag101.xml"/><Relationship Id="rId11" Type="http://schemas.openxmlformats.org/officeDocument/2006/relationships/slideLayout" Target="../slideLayouts/slideLayout1.xml"/><Relationship Id="rId10" Type="http://schemas.openxmlformats.org/officeDocument/2006/relationships/tags" Target="../tags/tag102.xml"/><Relationship Id="rId1" Type="http://schemas.openxmlformats.org/officeDocument/2006/relationships/tags" Target="../tags/tag100.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69.xml"/><Relationship Id="rId4" Type="http://schemas.openxmlformats.org/officeDocument/2006/relationships/image" Target="../media/image8.png"/><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73.xml"/><Relationship Id="rId4" Type="http://schemas.openxmlformats.org/officeDocument/2006/relationships/image" Target="../media/image9.png"/><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77.xml"/><Relationship Id="rId4" Type="http://schemas.openxmlformats.org/officeDocument/2006/relationships/image" Target="../media/image10.png"/><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81.xml"/><Relationship Id="rId4" Type="http://schemas.openxmlformats.org/officeDocument/2006/relationships/image" Target="../media/image11.png"/><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85.xml"/><Relationship Id="rId4" Type="http://schemas.openxmlformats.org/officeDocument/2006/relationships/image" Target="../media/image11.png"/><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s>
</file>

<file path=ppt/slides/_rels/slide7.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image" Target="../media/image12.png"/><Relationship Id="rId12" Type="http://schemas.openxmlformats.org/officeDocument/2006/relationships/slideLayout" Target="../slideLayouts/slideLayout2.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tags" Target="../tags/tag86.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96.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tags" Target="../tags/tag95.xml"/><Relationship Id="rId1" Type="http://schemas.openxmlformats.org/officeDocument/2006/relationships/tags" Target="../tags/tag94.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80" y="1348740"/>
            <a:ext cx="9799320" cy="1608455"/>
          </a:xfrm>
        </p:spPr>
        <p:txBody>
          <a:bodyPr>
            <a:normAutofit/>
          </a:bodyPr>
          <a:p>
            <a:r>
              <a:rPr lang="en-US" altLang="zh-CN" sz="4800" b="1"/>
              <a:t>Integrating AI Clusters</a:t>
            </a:r>
            <a:br>
              <a:rPr lang="en-US" altLang="zh-CN" sz="4800" b="1"/>
            </a:br>
            <a:r>
              <a:rPr lang="en-US" altLang="zh-CN" sz="4800" b="1"/>
              <a:t>into Virtual Private Cloud</a:t>
            </a:r>
            <a:endParaRPr lang="en-US" altLang="zh-CN" sz="4800" b="1"/>
          </a:p>
        </p:txBody>
      </p:sp>
      <p:sp>
        <p:nvSpPr>
          <p:cNvPr id="3" name="副标题 2"/>
          <p:cNvSpPr>
            <a:spLocks noGrp="1"/>
          </p:cNvSpPr>
          <p:nvPr>
            <p:ph type="subTitle" idx="1"/>
            <p:custDataLst>
              <p:tags r:id="rId2"/>
            </p:custDataLst>
          </p:nvPr>
        </p:nvSpPr>
        <p:spPr>
          <a:xfrm>
            <a:off x="1198800" y="3032715"/>
            <a:ext cx="9799200" cy="1472400"/>
          </a:xfrm>
        </p:spPr>
        <p:txBody>
          <a:bodyPr>
            <a:normAutofit/>
          </a:bodyPr>
          <a:p>
            <a:r>
              <a:rPr lang="en-US" altLang="zh-CN" sz="1800">
                <a:solidFill>
                  <a:schemeClr val="tx1"/>
                </a:solidFill>
              </a:rPr>
              <a:t>Yinhe Wang, Xing Li, Enge Song, Zihao Fan, Changgang Zheng, Haonan Li, Shengyao Gao, Juncheng Xiang, Ye Yang, Junnan Cai, Chang Liu, Haoxiang Pan, Yang Song, Yilong Lv, Qiang Fu, Zhigang Zong, Heng Pan, Shunmin Zhu</a:t>
            </a:r>
            <a:endParaRPr lang="en-US" altLang="zh-CN" sz="1800">
              <a:solidFill>
                <a:schemeClr val="tx1"/>
              </a:solidFill>
            </a:endParaRPr>
          </a:p>
          <a:p>
            <a:r>
              <a:rPr lang="en-US" altLang="zh-CN" sz="1800" i="1">
                <a:solidFill>
                  <a:schemeClr val="tx1"/>
                </a:solidFill>
              </a:rPr>
              <a:t>alibaba_cloud_network@alibaba-inc.com</a:t>
            </a:r>
            <a:endParaRPr lang="en-US" altLang="zh-CN" sz="1800" i="1">
              <a:solidFill>
                <a:schemeClr val="tx1"/>
              </a:solidFill>
            </a:endParaRPr>
          </a:p>
        </p:txBody>
      </p:sp>
      <p:pic>
        <p:nvPicPr>
          <p:cNvPr id="4" name="图片 3" descr="网络中心logo"/>
          <p:cNvPicPr>
            <a:picLocks noChangeAspect="1"/>
          </p:cNvPicPr>
          <p:nvPr/>
        </p:nvPicPr>
        <p:blipFill>
          <a:blip r:embed="rId3" cstate="print"/>
          <a:stretch>
            <a:fillRect/>
          </a:stretch>
        </p:blipFill>
        <p:spPr>
          <a:xfrm>
            <a:off x="5517309" y="5036820"/>
            <a:ext cx="946150" cy="720000"/>
          </a:xfrm>
          <a:prstGeom prst="rect">
            <a:avLst/>
          </a:prstGeom>
        </p:spPr>
      </p:pic>
      <p:pic>
        <p:nvPicPr>
          <p:cNvPr id="1026" name="Picture 2" descr="Alibaba Cloud - Nexus IN Grou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0310" y="4864525"/>
            <a:ext cx="1805099"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descr="中国科学院院徽"/>
          <p:cNvPicPr>
            <a:picLocks noChangeAspect="1"/>
          </p:cNvPicPr>
          <p:nvPr/>
        </p:nvPicPr>
        <p:blipFill>
          <a:blip r:embed="rId5"/>
          <a:stretch>
            <a:fillRect/>
          </a:stretch>
        </p:blipFill>
        <p:spPr>
          <a:xfrm>
            <a:off x="3726609" y="4865370"/>
            <a:ext cx="1079500" cy="1080000"/>
          </a:xfrm>
          <a:prstGeom prst="rect">
            <a:avLst/>
          </a:prstGeom>
        </p:spPr>
      </p:pic>
      <p:pic>
        <p:nvPicPr>
          <p:cNvPr id="1034" name="Picture 10" descr="Zhejiang University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4659" y="4865370"/>
            <a:ext cx="10795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descr="RMIT_University_Logo"/>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65359" y="5036820"/>
            <a:ext cx="2044065" cy="720000"/>
          </a:xfrm>
          <a:prstGeom prst="rect">
            <a:avLst/>
          </a:prstGeom>
        </p:spPr>
      </p:pic>
      <p:pic>
        <p:nvPicPr>
          <p:cNvPr id="104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631" y="268738"/>
            <a:ext cx="1484500" cy="1080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0"/>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80" y="1348740"/>
            <a:ext cx="9799320" cy="1608455"/>
          </a:xfrm>
        </p:spPr>
        <p:txBody>
          <a:bodyPr>
            <a:normAutofit/>
          </a:bodyPr>
          <a:p>
            <a:r>
              <a:rPr lang="en-US" altLang="zh-CN" sz="4800" b="1"/>
              <a:t>Integrating AI Clusters</a:t>
            </a:r>
            <a:br>
              <a:rPr lang="en-US" altLang="zh-CN" sz="4800" b="1"/>
            </a:br>
            <a:r>
              <a:rPr lang="en-US" altLang="zh-CN" sz="4800" b="1"/>
              <a:t>into Virtual Private Cloud</a:t>
            </a:r>
            <a:endParaRPr lang="en-US" altLang="zh-CN" sz="4800" b="1"/>
          </a:p>
        </p:txBody>
      </p:sp>
      <p:sp>
        <p:nvSpPr>
          <p:cNvPr id="3" name="副标题 2"/>
          <p:cNvSpPr>
            <a:spLocks noGrp="1"/>
          </p:cNvSpPr>
          <p:nvPr>
            <p:ph type="subTitle" idx="1"/>
            <p:custDataLst>
              <p:tags r:id="rId2"/>
            </p:custDataLst>
          </p:nvPr>
        </p:nvSpPr>
        <p:spPr>
          <a:xfrm>
            <a:off x="1198800" y="3032715"/>
            <a:ext cx="9799200" cy="1472400"/>
          </a:xfrm>
        </p:spPr>
        <p:txBody>
          <a:bodyPr>
            <a:normAutofit/>
          </a:bodyPr>
          <a:p>
            <a:r>
              <a:rPr lang="en-US" altLang="zh-CN" sz="1800">
                <a:solidFill>
                  <a:schemeClr val="tx1"/>
                </a:solidFill>
              </a:rPr>
              <a:t>Yinhe Wang, Xing Li, Enge Song, Zihao Fan, Changgang Zheng, Haonan Li, Shengyao Gao, Juncheng Xiang, Ye Yang, Junnan Cai, Chang Liu, Haoxiang Pan, Yang Song, Yilong Lv, Qiang Fu, Zhigang Zong, Heng Pan, Shunmin Zhu</a:t>
            </a:r>
            <a:endParaRPr lang="en-US" altLang="zh-CN" sz="1800">
              <a:solidFill>
                <a:schemeClr val="tx1"/>
              </a:solidFill>
            </a:endParaRPr>
          </a:p>
          <a:p>
            <a:r>
              <a:rPr lang="en-US" altLang="zh-CN" sz="1800" i="1">
                <a:solidFill>
                  <a:schemeClr val="tx1"/>
                </a:solidFill>
              </a:rPr>
              <a:t>alibaba_cloud_network@alibaba-inc.com</a:t>
            </a:r>
            <a:endParaRPr lang="en-US" altLang="zh-CN" sz="1800" i="1">
              <a:solidFill>
                <a:schemeClr val="tx1"/>
              </a:solidFill>
            </a:endParaRPr>
          </a:p>
        </p:txBody>
      </p:sp>
      <p:pic>
        <p:nvPicPr>
          <p:cNvPr id="4" name="图片 3" descr="网络中心logo"/>
          <p:cNvPicPr>
            <a:picLocks noChangeAspect="1"/>
          </p:cNvPicPr>
          <p:nvPr/>
        </p:nvPicPr>
        <p:blipFill>
          <a:blip r:embed="rId3" cstate="print"/>
          <a:stretch>
            <a:fillRect/>
          </a:stretch>
        </p:blipFill>
        <p:spPr>
          <a:xfrm>
            <a:off x="5517309" y="5036820"/>
            <a:ext cx="946150" cy="720000"/>
          </a:xfrm>
          <a:prstGeom prst="rect">
            <a:avLst/>
          </a:prstGeom>
        </p:spPr>
      </p:pic>
      <p:pic>
        <p:nvPicPr>
          <p:cNvPr id="1026" name="Picture 2" descr="Alibaba Cloud - Nexus IN Grou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0310" y="4864525"/>
            <a:ext cx="1805099" cy="1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descr="中国科学院院徽"/>
          <p:cNvPicPr>
            <a:picLocks noChangeAspect="1"/>
          </p:cNvPicPr>
          <p:nvPr/>
        </p:nvPicPr>
        <p:blipFill>
          <a:blip r:embed="rId5"/>
          <a:stretch>
            <a:fillRect/>
          </a:stretch>
        </p:blipFill>
        <p:spPr>
          <a:xfrm>
            <a:off x="3726609" y="4865370"/>
            <a:ext cx="1079500" cy="1080000"/>
          </a:xfrm>
          <a:prstGeom prst="rect">
            <a:avLst/>
          </a:prstGeom>
        </p:spPr>
      </p:pic>
      <p:pic>
        <p:nvPicPr>
          <p:cNvPr id="1034" name="Picture 10" descr="Zhejiang University - Wikip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74659" y="4865370"/>
            <a:ext cx="10795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descr="RMIT_University_Logo"/>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65359" y="5036820"/>
            <a:ext cx="2044065" cy="720000"/>
          </a:xfrm>
          <a:prstGeom prst="rect">
            <a:avLst/>
          </a:prstGeom>
        </p:spPr>
      </p:pic>
      <p:pic>
        <p:nvPicPr>
          <p:cNvPr id="104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8631" y="268738"/>
            <a:ext cx="1484500" cy="1080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0"/>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noAutofit/>
          </a:bodyPr>
          <a:p>
            <a:r>
              <a:rPr lang="en-US" altLang="zh-CN" sz="4000"/>
              <a:t>The network split creates a semantic gap</a:t>
            </a:r>
            <a:endParaRPr lang="en-US" altLang="zh-CN" sz="4000"/>
          </a:p>
        </p:txBody>
      </p:sp>
      <p:sp>
        <p:nvSpPr>
          <p:cNvPr id="4" name="内容占位符 3"/>
          <p:cNvSpPr>
            <a:spLocks noGrp="1"/>
          </p:cNvSpPr>
          <p:nvPr>
            <p:ph sz="half" idx="1"/>
            <p:custDataLst>
              <p:tags r:id="rId2"/>
            </p:custDataLst>
          </p:nvPr>
        </p:nvSpPr>
        <p:spPr/>
        <p:txBody>
          <a:bodyPr>
            <a:normAutofit fontScale="90000" lnSpcReduction="10000"/>
          </a:bodyPr>
          <a:p>
            <a:pPr marL="0" indent="0" algn="l">
              <a:lnSpc>
                <a:spcPct val="125000"/>
              </a:lnSpc>
              <a:spcAft>
                <a:spcPts val="0"/>
              </a:spcAft>
              <a:buNone/>
            </a:pPr>
            <a:r>
              <a:rPr lang="en-US" altLang="zh-CN" sz="2400" b="1">
                <a:solidFill>
                  <a:schemeClr val="accent2"/>
                </a:solidFill>
                <a:sym typeface="+mn-ea"/>
              </a:rPr>
              <a:t>Front end</a:t>
            </a:r>
            <a:endParaRPr lang="en-US" altLang="zh-CN" sz="2400" b="1">
              <a:solidFill>
                <a:schemeClr val="accent2"/>
              </a:solidFill>
            </a:endParaRPr>
          </a:p>
          <a:p>
            <a:pPr algn="l">
              <a:lnSpc>
                <a:spcPct val="125000"/>
              </a:lnSpc>
              <a:spcAft>
                <a:spcPts val="0"/>
              </a:spcAft>
            </a:pPr>
            <a:r>
              <a:rPr lang="en-US" altLang="zh-CN" sz="2000">
                <a:latin typeface="Calibri Regular" panose="020F0302020204030204" charset="0"/>
                <a:cs typeface="Calibri Regular" panose="020F0302020204030204" charset="0"/>
                <a:sym typeface="+mn-ea"/>
              </a:rPr>
              <a:t>Connects the VPC and carries policy-rich traffic</a:t>
            </a:r>
            <a:endParaRPr lang="en-US" altLang="zh-CN" sz="2000">
              <a:latin typeface="Calibri Regular" panose="020F0302020204030204" charset="0"/>
              <a:cs typeface="Calibri Regular" panose="020F0302020204030204" charset="0"/>
            </a:endParaRPr>
          </a:p>
          <a:p>
            <a:pPr algn="l">
              <a:lnSpc>
                <a:spcPct val="125000"/>
              </a:lnSpc>
              <a:spcAft>
                <a:spcPts val="0"/>
              </a:spcAft>
            </a:pPr>
            <a:r>
              <a:rPr lang="en-US" altLang="zh-CN" sz="2000">
                <a:latin typeface="Calibri Regular" panose="020F0302020204030204" charset="0"/>
                <a:cs typeface="Calibri Regular" panose="020F0302020204030204" charset="0"/>
                <a:sym typeface="+mn-ea"/>
              </a:rPr>
              <a:t>hundreds of Gbps and ms-level latency</a:t>
            </a:r>
            <a:endParaRPr lang="en-US" altLang="zh-CN" sz="2000">
              <a:latin typeface="Calibri Regular" panose="020F0302020204030204" charset="0"/>
              <a:cs typeface="Calibri Regular" panose="020F0302020204030204" charset="0"/>
              <a:sym typeface="+mn-ea"/>
            </a:endParaRPr>
          </a:p>
          <a:p>
            <a:pPr algn="l">
              <a:lnSpc>
                <a:spcPct val="125000"/>
              </a:lnSpc>
              <a:spcAft>
                <a:spcPts val="0"/>
              </a:spcAft>
            </a:pPr>
            <a:r>
              <a:rPr lang="en-US" altLang="zh-CN" sz="2000">
                <a:latin typeface="Calibri Regular" panose="020F0302020204030204" charset="0"/>
                <a:cs typeface="Calibri Regular" panose="020F0302020204030204" charset="0"/>
                <a:sym typeface="+mn-ea"/>
              </a:rPr>
              <a:t>Uses DPUs -- powerful thanks to embedded CPU</a:t>
            </a:r>
            <a:endParaRPr lang="en-US" altLang="zh-CN" sz="2000">
              <a:latin typeface="Calibri Regular" panose="020F0302020204030204" charset="0"/>
              <a:cs typeface="Calibri Regular" panose="020F0302020204030204" charset="0"/>
              <a:sym typeface="+mn-ea"/>
            </a:endParaRPr>
          </a:p>
          <a:p>
            <a:pPr marL="0" indent="0" algn="l">
              <a:lnSpc>
                <a:spcPct val="125000"/>
              </a:lnSpc>
              <a:spcAft>
                <a:spcPts val="0"/>
              </a:spcAft>
              <a:buNone/>
            </a:pPr>
            <a:r>
              <a:rPr lang="en-US" altLang="zh-CN" sz="2400" b="1">
                <a:solidFill>
                  <a:schemeClr val="accent1"/>
                </a:solidFill>
                <a:sym typeface="+mn-ea"/>
              </a:rPr>
              <a:t>Back end</a:t>
            </a:r>
            <a:endParaRPr lang="en-US" altLang="zh-CN" sz="2400" b="1">
              <a:solidFill>
                <a:schemeClr val="accent1"/>
              </a:solidFill>
            </a:endParaRPr>
          </a:p>
          <a:p>
            <a:pPr>
              <a:lnSpc>
                <a:spcPct val="125000"/>
              </a:lnSpc>
              <a:spcAft>
                <a:spcPts val="0"/>
              </a:spcAft>
            </a:pPr>
            <a:r>
              <a:rPr lang="en-US" altLang="zh-CN" sz="2000">
                <a:latin typeface="Calibri Regular" panose="020F0302020204030204" charset="0"/>
                <a:cs typeface="Calibri Regular" panose="020F0302020204030204" charset="0"/>
                <a:sym typeface="+mn-ea"/>
              </a:rPr>
              <a:t>Connects GPU nodes</a:t>
            </a:r>
            <a:endParaRPr lang="en-US" altLang="zh-CN" sz="2000">
              <a:latin typeface="Calibri Regular" panose="020F0302020204030204" charset="0"/>
              <a:cs typeface="Calibri Regular" panose="020F0302020204030204" charset="0"/>
              <a:sym typeface="+mn-ea"/>
            </a:endParaRPr>
          </a:p>
          <a:p>
            <a:pPr>
              <a:lnSpc>
                <a:spcPct val="125000"/>
              </a:lnSpc>
              <a:spcAft>
                <a:spcPts val="0"/>
              </a:spcAft>
            </a:pPr>
            <a:r>
              <a:rPr lang="en-US" altLang="zh-CN" sz="2000">
                <a:latin typeface="Calibri Regular" panose="020F0302020204030204" charset="0"/>
                <a:cs typeface="Calibri Regular" panose="020F0302020204030204" charset="0"/>
                <a:sym typeface="+mn-ea"/>
              </a:rPr>
              <a:t>T</a:t>
            </a:r>
            <a:r>
              <a:rPr lang="en-US" altLang="zh-CN" sz="2000">
                <a:latin typeface="Calibri Regular" panose="020F0302020204030204" charset="0"/>
                <a:cs typeface="Calibri Regular" panose="020F0302020204030204" charset="0"/>
                <a:sym typeface="+mn-ea"/>
              </a:rPr>
              <a:t>b-scale bandwidth and </a:t>
            </a:r>
            <a:r>
              <a:rPr lang="en-US" altLang="zh-CN" sz="2000">
                <a:latin typeface="Calibri Regular" panose="020F0302020204030204" charset="0"/>
                <a:cs typeface="Calibri Regular" panose="020F0302020204030204" charset="0"/>
                <a:sym typeface="+mn-ea"/>
              </a:rPr>
              <a:t>ms-level latency</a:t>
            </a:r>
            <a:endParaRPr lang="en-US" altLang="zh-CN" sz="2000">
              <a:latin typeface="Calibri Regular" panose="020F0302020204030204" charset="0"/>
              <a:cs typeface="Calibri Regular" panose="020F0302020204030204" charset="0"/>
              <a:sym typeface="+mn-ea"/>
            </a:endParaRPr>
          </a:p>
          <a:p>
            <a:pPr>
              <a:lnSpc>
                <a:spcPct val="125000"/>
              </a:lnSpc>
              <a:spcAft>
                <a:spcPts val="0"/>
              </a:spcAft>
            </a:pPr>
            <a:r>
              <a:rPr lang="en-US" altLang="zh-CN" sz="2000">
                <a:latin typeface="Calibri Regular" panose="020F0302020204030204" charset="0"/>
                <a:cs typeface="Calibri Regular" panose="020F0302020204030204" charset="0"/>
                <a:sym typeface="+mn-ea"/>
              </a:rPr>
              <a:t>Uses commodity NICs -- cannot hold or execute the full VPC policy engine</a:t>
            </a:r>
            <a:endParaRPr lang="en-US" altLang="zh-CN" sz="2000">
              <a:latin typeface="Calibri Regular" panose="020F0302020204030204" charset="0"/>
              <a:cs typeface="Calibri Regular" panose="020F0302020204030204" charset="0"/>
            </a:endParaRPr>
          </a:p>
          <a:p>
            <a:pPr marL="0" algn="l">
              <a:lnSpc>
                <a:spcPct val="125000"/>
              </a:lnSpc>
              <a:spcAft>
                <a:spcPts val="0"/>
              </a:spcAft>
              <a:buClrTx/>
              <a:buSzTx/>
              <a:buNone/>
            </a:pPr>
            <a:r>
              <a:rPr lang="en-US" altLang="zh-CN" sz="2400" b="1">
                <a:solidFill>
                  <a:schemeClr val="tx1"/>
                </a:solidFill>
              </a:rPr>
              <a:t>Result</a:t>
            </a:r>
            <a:endParaRPr lang="en-US" altLang="zh-CN" sz="2400" b="1">
              <a:solidFill>
                <a:schemeClr val="tx1"/>
              </a:solidFill>
            </a:endParaRPr>
          </a:p>
          <a:p>
            <a:pPr algn="l">
              <a:lnSpc>
                <a:spcPct val="125000"/>
              </a:lnSpc>
              <a:spcAft>
                <a:spcPts val="0"/>
              </a:spcAft>
              <a:buClrTx/>
              <a:buSzTx/>
            </a:pPr>
            <a:r>
              <a:rPr lang="en-US" altLang="zh-CN" sz="2000">
                <a:latin typeface="Calibri Regular" panose="020F0302020204030204" charset="0"/>
                <a:cs typeface="Calibri Regular" panose="020F0302020204030204" charset="0"/>
              </a:rPr>
              <a:t>performance lives on one side</a:t>
            </a:r>
            <a:endParaRPr lang="en-US" altLang="zh-CN" sz="2000">
              <a:latin typeface="Calibri Regular" panose="020F0302020204030204" charset="0"/>
              <a:cs typeface="Calibri Regular" panose="020F0302020204030204" charset="0"/>
            </a:endParaRPr>
          </a:p>
          <a:p>
            <a:pPr algn="l">
              <a:lnSpc>
                <a:spcPct val="125000"/>
              </a:lnSpc>
              <a:spcAft>
                <a:spcPts val="0"/>
              </a:spcAft>
              <a:buClrTx/>
              <a:buSzTx/>
            </a:pPr>
            <a:r>
              <a:rPr lang="en-US" altLang="zh-CN" sz="2000">
                <a:latin typeface="Calibri Regular" panose="020F0302020204030204" charset="0"/>
                <a:cs typeface="Calibri Regular" panose="020F0302020204030204" charset="0"/>
              </a:rPr>
              <a:t>VPC semantics live on the other</a:t>
            </a:r>
            <a:endParaRPr lang="en-US" altLang="zh-CN" sz="2000">
              <a:latin typeface="Calibri Regular" panose="020F0302020204030204" charset="0"/>
              <a:cs typeface="Calibri Regular" panose="020F0302020204030204" charset="0"/>
            </a:endParaRPr>
          </a:p>
        </p:txBody>
      </p:sp>
      <p:pic>
        <p:nvPicPr>
          <p:cNvPr id="7" name="内容占位符 6"/>
          <p:cNvPicPr>
            <a:picLocks noChangeAspect="1"/>
          </p:cNvPicPr>
          <p:nvPr>
            <p:ph sz="half" idx="2"/>
            <p:custDataLst>
              <p:tags r:id="rId3"/>
            </p:custDataLst>
          </p:nvPr>
        </p:nvPicPr>
        <p:blipFill>
          <a:blip r:embed="rId4"/>
          <a:stretch>
            <a:fillRect/>
          </a:stretch>
        </p:blipFill>
        <p:spPr>
          <a:xfrm>
            <a:off x="6177280" y="2040890"/>
            <a:ext cx="5400000" cy="3668179"/>
          </a:xfrm>
          <a:prstGeom prst="rect">
            <a:avLst/>
          </a:prstGeom>
        </p:spPr>
      </p:pic>
    </p:spTree>
    <p:custDataLst>
      <p:tags r:id="rId5"/>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noAutofit/>
          </a:bodyPr>
          <a:p>
            <a:r>
              <a:rPr lang="en-US" altLang="zh-CN" sz="4000"/>
              <a:t>200 Gbps can bottleneck a 3.2 Tbps fabric</a:t>
            </a:r>
            <a:endParaRPr lang="en-US" altLang="zh-CN" sz="4000"/>
          </a:p>
        </p:txBody>
      </p:sp>
      <p:sp>
        <p:nvSpPr>
          <p:cNvPr id="3" name="内容占位符 2"/>
          <p:cNvSpPr>
            <a:spLocks noGrp="1"/>
          </p:cNvSpPr>
          <p:nvPr>
            <p:ph sz="half" idx="1"/>
            <p:custDataLst>
              <p:tags r:id="rId2"/>
            </p:custDataLst>
          </p:nvPr>
        </p:nvSpPr>
        <p:spPr/>
        <p:txBody>
          <a:bodyPr>
            <a:normAutofit lnSpcReduction="10000"/>
          </a:bodyPr>
          <a:p>
            <a:pPr>
              <a:lnSpc>
                <a:spcPct val="125000"/>
              </a:lnSpc>
              <a:spcAft>
                <a:spcPts val="0"/>
              </a:spcAft>
            </a:pPr>
            <a:r>
              <a:rPr lang="en-US" altLang="zh-CN" sz="2000" b="1"/>
              <a:t>Bandwidth mismatch:</a:t>
            </a:r>
            <a:r>
              <a:rPr lang="en-US" altLang="zh-CN" sz="2000"/>
              <a:t> </a:t>
            </a:r>
            <a:r>
              <a:rPr lang="en-US" altLang="zh-CN" sz="2000" b="1">
                <a:solidFill>
                  <a:schemeClr val="accent1"/>
                </a:solidFill>
              </a:rPr>
              <a:t>200 Gbps</a:t>
            </a:r>
            <a:r>
              <a:rPr lang="en-US" altLang="zh-CN" sz="2000"/>
              <a:t> front-end DPU vs </a:t>
            </a:r>
            <a:r>
              <a:rPr lang="en-US" altLang="zh-CN" sz="2000" b="1">
                <a:solidFill>
                  <a:schemeClr val="accent2"/>
                </a:solidFill>
              </a:rPr>
              <a:t>3.2 Tbps</a:t>
            </a:r>
            <a:r>
              <a:rPr lang="en-US" altLang="zh-CN" sz="2000"/>
              <a:t> aggregate NICs</a:t>
            </a:r>
            <a:endParaRPr lang="en-US" altLang="zh-CN" sz="2000"/>
          </a:p>
          <a:p>
            <a:pPr>
              <a:lnSpc>
                <a:spcPct val="125000"/>
              </a:lnSpc>
              <a:spcAft>
                <a:spcPts val="0"/>
              </a:spcAft>
            </a:pPr>
            <a:r>
              <a:rPr lang="en-US" altLang="zh-CN" sz="2000"/>
              <a:t>The bottleneck appears wherever data crosses the VPC boundary</a:t>
            </a:r>
            <a:endParaRPr lang="en-US" altLang="zh-CN" sz="2000"/>
          </a:p>
          <a:p>
            <a:pPr>
              <a:lnSpc>
                <a:spcPct val="125000"/>
              </a:lnSpc>
              <a:spcAft>
                <a:spcPts val="0"/>
              </a:spcAft>
            </a:pPr>
            <a:endParaRPr lang="en-US" altLang="zh-CN" sz="2000"/>
          </a:p>
          <a:p>
            <a:pPr>
              <a:lnSpc>
                <a:spcPct val="125000"/>
              </a:lnSpc>
              <a:spcAft>
                <a:spcPts val="0"/>
              </a:spcAft>
              <a:buFont typeface="Wingdings" panose="05000000000000000000" charset="0"/>
              <a:buChar char=""/>
            </a:pPr>
            <a:r>
              <a:rPr lang="en-US" altLang="zh-CN" sz="2000" b="1"/>
              <a:t>Recommendation models</a:t>
            </a:r>
            <a:r>
              <a:rPr lang="en-US" altLang="zh-CN" sz="2000"/>
              <a:t> - embeddings</a:t>
            </a:r>
            <a:endParaRPr lang="en-US" altLang="zh-CN" sz="2000"/>
          </a:p>
          <a:p>
            <a:pPr>
              <a:lnSpc>
                <a:spcPct val="125000"/>
              </a:lnSpc>
              <a:spcAft>
                <a:spcPts val="0"/>
              </a:spcAft>
              <a:buFont typeface="Wingdings" panose="05000000000000000000" charset="0"/>
              <a:buChar char=""/>
            </a:pPr>
            <a:r>
              <a:rPr lang="en-US" altLang="zh-CN" sz="2000" b="1"/>
              <a:t>Multimodal training</a:t>
            </a:r>
            <a:r>
              <a:rPr lang="en-US" altLang="zh-CN" sz="2000"/>
              <a:t> - raw data and preprocessing</a:t>
            </a:r>
            <a:endParaRPr lang="en-US" altLang="zh-CN" sz="2000"/>
          </a:p>
          <a:p>
            <a:pPr>
              <a:lnSpc>
                <a:spcPct val="125000"/>
              </a:lnSpc>
              <a:spcAft>
                <a:spcPts val="0"/>
              </a:spcAft>
              <a:buFont typeface="Wingdings" panose="05000000000000000000" charset="0"/>
              <a:buChar char=""/>
            </a:pPr>
            <a:r>
              <a:rPr lang="en-US" altLang="zh-CN" sz="2000" b="1"/>
              <a:t>Federated learning</a:t>
            </a:r>
            <a:r>
              <a:rPr lang="en-US" altLang="zh-CN" sz="2000"/>
              <a:t> - frequent model updates</a:t>
            </a:r>
            <a:endParaRPr lang="en-US" altLang="zh-CN" sz="2000"/>
          </a:p>
          <a:p>
            <a:pPr>
              <a:lnSpc>
                <a:spcPct val="125000"/>
              </a:lnSpc>
              <a:spcAft>
                <a:spcPts val="0"/>
              </a:spcAft>
              <a:buFont typeface="Wingdings" panose="05000000000000000000" charset="0"/>
              <a:buChar char=""/>
            </a:pPr>
            <a:r>
              <a:rPr lang="en-US" altLang="zh-CN" sz="2000" b="1"/>
              <a:t>Long-context inference</a:t>
            </a:r>
            <a:r>
              <a:rPr lang="en-US" altLang="zh-CN" sz="2000"/>
              <a:t> - KV-cache retrieval</a:t>
            </a:r>
            <a:endParaRPr lang="en-US" altLang="zh-CN" sz="2000"/>
          </a:p>
        </p:txBody>
      </p:sp>
      <p:pic>
        <p:nvPicPr>
          <p:cNvPr id="5" name="内容占位符 4"/>
          <p:cNvPicPr>
            <a:picLocks noChangeAspect="1"/>
          </p:cNvPicPr>
          <p:nvPr>
            <p:ph sz="half" idx="2"/>
            <p:custDataLst>
              <p:tags r:id="rId3"/>
            </p:custDataLst>
          </p:nvPr>
        </p:nvPicPr>
        <p:blipFill>
          <a:blip r:embed="rId4"/>
          <a:stretch>
            <a:fillRect/>
          </a:stretch>
        </p:blipFill>
        <p:spPr>
          <a:xfrm>
            <a:off x="6177280" y="1964690"/>
            <a:ext cx="5400000" cy="3820697"/>
          </a:xfrm>
          <a:prstGeom prst="rect">
            <a:avLst/>
          </a:prstGeom>
        </p:spPr>
      </p:pic>
    </p:spTree>
    <p:custDataLst>
      <p:tags r:id="rId5"/>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noAutofit/>
          </a:bodyPr>
          <a:p>
            <a:r>
              <a:rPr lang="en-US" altLang="zh-CN" sz="4000"/>
              <a:t>Connect the Back-End Network to the VPC</a:t>
            </a:r>
            <a:endParaRPr lang="en-US" altLang="zh-CN" sz="4000"/>
          </a:p>
        </p:txBody>
      </p:sp>
      <p:sp>
        <p:nvSpPr>
          <p:cNvPr id="3" name="内容占位符 2"/>
          <p:cNvSpPr>
            <a:spLocks noGrp="1"/>
          </p:cNvSpPr>
          <p:nvPr>
            <p:ph sz="half" idx="1"/>
            <p:custDataLst>
              <p:tags r:id="rId2"/>
            </p:custDataLst>
          </p:nvPr>
        </p:nvSpPr>
        <p:spPr/>
        <p:txBody>
          <a:bodyPr>
            <a:normAutofit lnSpcReduction="10000"/>
          </a:bodyPr>
          <a:p>
            <a:pPr marL="0" algn="l">
              <a:lnSpc>
                <a:spcPct val="125000"/>
              </a:lnSpc>
              <a:spcAft>
                <a:spcPts val="0"/>
              </a:spcAft>
              <a:buClrTx/>
              <a:buSzTx/>
              <a:buNone/>
            </a:pPr>
            <a:r>
              <a:rPr lang="en-US" altLang="zh-CN" sz="2000" b="1">
                <a:solidFill>
                  <a:schemeClr val="tx1"/>
                </a:solidFill>
              </a:rPr>
              <a:t>Current and Target Paths</a:t>
            </a:r>
            <a:endParaRPr lang="en-US" altLang="zh-CN" sz="2000" b="1">
              <a:solidFill>
                <a:schemeClr val="tx1"/>
              </a:solidFill>
            </a:endParaRPr>
          </a:p>
          <a:p>
            <a:pPr>
              <a:lnSpc>
                <a:spcPct val="125000"/>
              </a:lnSpc>
              <a:spcAft>
                <a:spcPts val="0"/>
              </a:spcAft>
            </a:pPr>
            <a:r>
              <a:rPr lang="en-US" altLang="zh-CN" sz="2000" b="1"/>
              <a:t>Current path</a:t>
            </a:r>
            <a:r>
              <a:rPr lang="en-US" altLang="zh-CN" sz="2000"/>
              <a:t> -- VPC traffic crosses the front-end DPU bottleneck</a:t>
            </a:r>
            <a:endParaRPr lang="en-US" altLang="zh-CN" sz="2000"/>
          </a:p>
          <a:p>
            <a:pPr>
              <a:lnSpc>
                <a:spcPct val="125000"/>
              </a:lnSpc>
              <a:spcAft>
                <a:spcPts val="0"/>
              </a:spcAft>
            </a:pPr>
            <a:r>
              <a:rPr lang="en-US" altLang="zh-CN" sz="2000" b="1"/>
              <a:t>Target path</a:t>
            </a:r>
            <a:r>
              <a:rPr lang="en-US" altLang="zh-CN" sz="2000"/>
              <a:t> -- carry VPC traffic over the scale-out network</a:t>
            </a:r>
            <a:endParaRPr lang="en-US" altLang="zh-CN" sz="2000"/>
          </a:p>
          <a:p>
            <a:pPr>
              <a:lnSpc>
                <a:spcPct val="125000"/>
              </a:lnSpc>
              <a:spcAft>
                <a:spcPts val="0"/>
              </a:spcAft>
            </a:pPr>
            <a:endParaRPr lang="en-US" altLang="zh-CN" sz="2000"/>
          </a:p>
          <a:p>
            <a:pPr marL="0" indent="0">
              <a:lnSpc>
                <a:spcPct val="125000"/>
              </a:lnSpc>
              <a:spcAft>
                <a:spcPts val="0"/>
              </a:spcAft>
              <a:buNone/>
            </a:pPr>
            <a:r>
              <a:rPr lang="en-US" altLang="zh-CN" sz="2000" b="1">
                <a:solidFill>
                  <a:schemeClr val="tx1"/>
                </a:solidFill>
              </a:rPr>
              <a:t>vSwitch placement</a:t>
            </a:r>
            <a:endParaRPr lang="en-US" altLang="zh-CN" sz="2000" b="1">
              <a:solidFill>
                <a:schemeClr val="tx1"/>
              </a:solidFill>
            </a:endParaRPr>
          </a:p>
          <a:p>
            <a:pPr marL="0" lvl="1">
              <a:lnSpc>
                <a:spcPct val="125000"/>
              </a:lnSpc>
              <a:spcAft>
                <a:spcPts val="0"/>
              </a:spcAft>
            </a:pPr>
            <a:r>
              <a:rPr lang="en-US" altLang="zh-CN" sz="2000" b="1"/>
              <a:t>Back-end NICs</a:t>
            </a:r>
            <a:r>
              <a:rPr lang="en-US" altLang="zh-CN" sz="2000">
                <a:sym typeface="+mn-ea"/>
              </a:rPr>
              <a:t> -- insufficient compute, memory, and programmability for a full vSwitch</a:t>
            </a:r>
            <a:endParaRPr lang="en-US" altLang="zh-CN" sz="2000">
              <a:sym typeface="+mn-ea"/>
            </a:endParaRPr>
          </a:p>
          <a:p>
            <a:pPr>
              <a:lnSpc>
                <a:spcPct val="125000"/>
              </a:lnSpc>
              <a:spcAft>
                <a:spcPts val="0"/>
              </a:spcAft>
            </a:pPr>
            <a:r>
              <a:rPr lang="en-US" altLang="zh-CN" sz="2000" b="1"/>
              <a:t>Host CPU</a:t>
            </a:r>
            <a:r>
              <a:rPr lang="en-US" altLang="zh-CN" sz="2000"/>
              <a:t> -- consumes tenant resources and violates bare-metal isolation</a:t>
            </a:r>
            <a:endParaRPr lang="en-US" altLang="zh-CN" sz="2000"/>
          </a:p>
        </p:txBody>
      </p:sp>
      <p:grpSp>
        <p:nvGrpSpPr>
          <p:cNvPr id="7" name="组合 6"/>
          <p:cNvGrpSpPr/>
          <p:nvPr/>
        </p:nvGrpSpPr>
        <p:grpSpPr>
          <a:xfrm>
            <a:off x="5909945" y="1501140"/>
            <a:ext cx="5937885" cy="4389755"/>
            <a:chOff x="529" y="3183"/>
            <a:chExt cx="9351" cy="6913"/>
          </a:xfrm>
        </p:grpSpPr>
        <p:pic>
          <p:nvPicPr>
            <p:cNvPr id="9" name="内容占位符 4"/>
            <p:cNvPicPr>
              <a:picLocks noChangeAspect="1"/>
            </p:cNvPicPr>
            <p:nvPr>
              <p:custDataLst>
                <p:tags r:id="rId3"/>
              </p:custDataLst>
            </p:nvPr>
          </p:nvPicPr>
          <p:blipFill>
            <a:blip r:embed="rId4"/>
            <a:stretch>
              <a:fillRect/>
            </a:stretch>
          </p:blipFill>
          <p:spPr>
            <a:xfrm>
              <a:off x="763" y="3183"/>
              <a:ext cx="9117" cy="6289"/>
            </a:xfrm>
            <a:prstGeom prst="rect">
              <a:avLst/>
            </a:prstGeom>
          </p:spPr>
        </p:pic>
        <p:grpSp>
          <p:nvGrpSpPr>
            <p:cNvPr id="10" name="组合 9"/>
            <p:cNvGrpSpPr/>
            <p:nvPr/>
          </p:nvGrpSpPr>
          <p:grpSpPr>
            <a:xfrm rot="0">
              <a:off x="1448" y="6249"/>
              <a:ext cx="4580" cy="2707"/>
              <a:chOff x="1261" y="6635"/>
              <a:chExt cx="5183" cy="3064"/>
            </a:xfrm>
          </p:grpSpPr>
          <p:sp>
            <p:nvSpPr>
              <p:cNvPr id="11" name="右箭头 10"/>
              <p:cNvSpPr/>
              <p:nvPr/>
            </p:nvSpPr>
            <p:spPr>
              <a:xfrm rot="5400000">
                <a:off x="4430" y="7685"/>
                <a:ext cx="3065" cy="964"/>
              </a:xfrm>
              <a:prstGeom prst="rightArrow">
                <a:avLst>
                  <a:gd name="adj1" fmla="val 50612"/>
                  <a:gd name="adj2" fmla="val 48100"/>
                </a:avLst>
              </a:prstGeom>
              <a:solidFill>
                <a:srgbClr val="FF0000">
                  <a:alpha val="80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p>
            </p:txBody>
          </p:sp>
          <p:cxnSp>
            <p:nvCxnSpPr>
              <p:cNvPr id="12" name="直接连接符 11"/>
              <p:cNvCxnSpPr/>
              <p:nvPr/>
            </p:nvCxnSpPr>
            <p:spPr>
              <a:xfrm>
                <a:off x="1261" y="6931"/>
                <a:ext cx="4473"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cxnSp>
            <p:nvCxnSpPr>
              <p:cNvPr id="13" name="直接连接符 12"/>
              <p:cNvCxnSpPr/>
              <p:nvPr/>
            </p:nvCxnSpPr>
            <p:spPr>
              <a:xfrm>
                <a:off x="2423" y="6795"/>
                <a:ext cx="3311"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cxnSp>
            <p:nvCxnSpPr>
              <p:cNvPr id="15" name="直接连接符 14"/>
              <p:cNvCxnSpPr/>
              <p:nvPr/>
            </p:nvCxnSpPr>
            <p:spPr>
              <a:xfrm>
                <a:off x="4202" y="6659"/>
                <a:ext cx="1532" cy="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6" name="组合 15"/>
            <p:cNvGrpSpPr/>
            <p:nvPr/>
          </p:nvGrpSpPr>
          <p:grpSpPr>
            <a:xfrm rot="0">
              <a:off x="529" y="4916"/>
              <a:ext cx="3536" cy="3667"/>
              <a:chOff x="221" y="5127"/>
              <a:chExt cx="4002" cy="4150"/>
            </a:xfrm>
          </p:grpSpPr>
          <p:sp>
            <p:nvSpPr>
              <p:cNvPr id="17" name="任意多边形 16"/>
              <p:cNvSpPr/>
              <p:nvPr/>
            </p:nvSpPr>
            <p:spPr>
              <a:xfrm>
                <a:off x="344" y="5300"/>
                <a:ext cx="2101" cy="3855"/>
              </a:xfrm>
              <a:custGeom>
                <a:avLst/>
                <a:gdLst>
                  <a:gd name="connisteX0" fmla="*/ 1334135 w 1334135"/>
                  <a:gd name="connsiteY0" fmla="*/ 831850 h 2447925"/>
                  <a:gd name="connisteX1" fmla="*/ 1334135 w 1334135"/>
                  <a:gd name="connsiteY1" fmla="*/ 0 h 2447925"/>
                  <a:gd name="connisteX2" fmla="*/ 0 w 1334135"/>
                  <a:gd name="connsiteY2" fmla="*/ 0 h 2447925"/>
                  <a:gd name="connisteX3" fmla="*/ 0 w 1334135"/>
                  <a:gd name="connsiteY3" fmla="*/ 2447925 h 2447925"/>
                  <a:gd name="connisteX4" fmla="*/ 298450 w 1334135"/>
                  <a:gd name="connsiteY4" fmla="*/ 2447925 h 244792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1334135" h="2447925">
                    <a:moveTo>
                      <a:pt x="1334135" y="831850"/>
                    </a:moveTo>
                    <a:lnTo>
                      <a:pt x="1334135" y="0"/>
                    </a:lnTo>
                    <a:lnTo>
                      <a:pt x="0" y="0"/>
                    </a:lnTo>
                    <a:lnTo>
                      <a:pt x="0" y="2447925"/>
                    </a:lnTo>
                    <a:lnTo>
                      <a:pt x="298450" y="2447925"/>
                    </a:lnTo>
                  </a:path>
                </a:pathLst>
              </a:custGeom>
              <a:noFill/>
              <a:ln w="38100">
                <a:solidFill>
                  <a:srgbClr val="7030A0"/>
                </a:solidFill>
                <a:prstDash val="sysDash"/>
                <a:tailEnd type="triangle"/>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p>
            </p:txBody>
          </p:sp>
          <p:sp>
            <p:nvSpPr>
              <p:cNvPr id="18" name="任意多边形 17"/>
              <p:cNvSpPr/>
              <p:nvPr/>
            </p:nvSpPr>
            <p:spPr>
              <a:xfrm>
                <a:off x="221" y="5127"/>
                <a:ext cx="4003" cy="4151"/>
              </a:xfrm>
              <a:custGeom>
                <a:avLst/>
                <a:gdLst>
                  <a:gd name="connisteX0" fmla="*/ 2541905 w 2541905"/>
                  <a:gd name="connsiteY0" fmla="*/ 909955 h 2635885"/>
                  <a:gd name="connisteX1" fmla="*/ 2541905 w 2541905"/>
                  <a:gd name="connsiteY1" fmla="*/ 0 h 2635885"/>
                  <a:gd name="connisteX2" fmla="*/ 0 w 2541905"/>
                  <a:gd name="connsiteY2" fmla="*/ 0 h 2635885"/>
                  <a:gd name="connisteX3" fmla="*/ 0 w 2541905"/>
                  <a:gd name="connsiteY3" fmla="*/ 2635885 h 2635885"/>
                  <a:gd name="connisteX4" fmla="*/ 376555 w 2541905"/>
                  <a:gd name="connsiteY4" fmla="*/ 2635885 h 263588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2541905" h="2635885">
                    <a:moveTo>
                      <a:pt x="2541905" y="909955"/>
                    </a:moveTo>
                    <a:lnTo>
                      <a:pt x="2541905" y="0"/>
                    </a:lnTo>
                    <a:lnTo>
                      <a:pt x="0" y="0"/>
                    </a:lnTo>
                    <a:lnTo>
                      <a:pt x="0" y="2635885"/>
                    </a:lnTo>
                    <a:lnTo>
                      <a:pt x="376555" y="2635885"/>
                    </a:lnTo>
                  </a:path>
                </a:pathLst>
              </a:custGeom>
              <a:noFill/>
              <a:ln w="38100">
                <a:solidFill>
                  <a:srgbClr val="7030A0"/>
                </a:solidFill>
                <a:prstDash val="sysDash"/>
                <a:tailEnd type="triangle"/>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p>
            </p:txBody>
          </p:sp>
          <p:sp>
            <p:nvSpPr>
              <p:cNvPr id="20" name="任意多边形 19"/>
              <p:cNvSpPr/>
              <p:nvPr/>
            </p:nvSpPr>
            <p:spPr>
              <a:xfrm>
                <a:off x="443" y="5448"/>
                <a:ext cx="939" cy="3559"/>
              </a:xfrm>
              <a:custGeom>
                <a:avLst/>
                <a:gdLst>
                  <a:gd name="connisteX0" fmla="*/ 596265 w 596265"/>
                  <a:gd name="connsiteY0" fmla="*/ 753110 h 2259965"/>
                  <a:gd name="connisteX1" fmla="*/ 596265 w 596265"/>
                  <a:gd name="connsiteY1" fmla="*/ 0 h 2259965"/>
                  <a:gd name="connisteX2" fmla="*/ 0 w 596265"/>
                  <a:gd name="connsiteY2" fmla="*/ 0 h 2259965"/>
                  <a:gd name="connisteX3" fmla="*/ 0 w 596265"/>
                  <a:gd name="connsiteY3" fmla="*/ 2259965 h 2259965"/>
                  <a:gd name="connisteX4" fmla="*/ 219710 w 596265"/>
                  <a:gd name="connsiteY4" fmla="*/ 2259965 h 2259965"/>
                </a:gdLst>
                <a:ahLst/>
                <a:cxnLst>
                  <a:cxn ang="0">
                    <a:pos x="connisteX0" y="connsiteY0"/>
                  </a:cxn>
                  <a:cxn ang="0">
                    <a:pos x="connisteX1" y="connsiteY1"/>
                  </a:cxn>
                  <a:cxn ang="0">
                    <a:pos x="connisteX2" y="connsiteY2"/>
                  </a:cxn>
                  <a:cxn ang="0">
                    <a:pos x="connisteX3" y="connsiteY3"/>
                  </a:cxn>
                  <a:cxn ang="0">
                    <a:pos x="connisteX4" y="connsiteY4"/>
                  </a:cxn>
                </a:cxnLst>
                <a:rect l="l" t="t" r="r" b="b"/>
                <a:pathLst>
                  <a:path w="596265" h="2259965">
                    <a:moveTo>
                      <a:pt x="596265" y="753110"/>
                    </a:moveTo>
                    <a:lnTo>
                      <a:pt x="596265" y="0"/>
                    </a:lnTo>
                    <a:lnTo>
                      <a:pt x="0" y="0"/>
                    </a:lnTo>
                    <a:lnTo>
                      <a:pt x="0" y="2259965"/>
                    </a:lnTo>
                    <a:lnTo>
                      <a:pt x="219710" y="2259965"/>
                    </a:lnTo>
                  </a:path>
                </a:pathLst>
              </a:custGeom>
              <a:noFill/>
              <a:ln w="38100">
                <a:solidFill>
                  <a:srgbClr val="7030A0"/>
                </a:solidFill>
                <a:prstDash val="sysDash"/>
                <a:tailEnd type="triangle"/>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800"/>
              </a:p>
            </p:txBody>
          </p:sp>
        </p:grpSp>
        <p:grpSp>
          <p:nvGrpSpPr>
            <p:cNvPr id="27" name="组合 26"/>
            <p:cNvGrpSpPr/>
            <p:nvPr/>
          </p:nvGrpSpPr>
          <p:grpSpPr>
            <a:xfrm>
              <a:off x="835" y="9516"/>
              <a:ext cx="6716" cy="580"/>
              <a:chOff x="957" y="10139"/>
              <a:chExt cx="6716" cy="580"/>
            </a:xfrm>
          </p:grpSpPr>
          <p:cxnSp>
            <p:nvCxnSpPr>
              <p:cNvPr id="33" name="直接箭头连接符 32"/>
              <p:cNvCxnSpPr/>
              <p:nvPr/>
            </p:nvCxnSpPr>
            <p:spPr>
              <a:xfrm>
                <a:off x="957" y="10402"/>
                <a:ext cx="537" cy="0"/>
              </a:xfrm>
              <a:prstGeom prst="straightConnector1">
                <a:avLst/>
              </a:prstGeom>
              <a:ln w="38100" cap="flat" cmpd="sng">
                <a:solidFill>
                  <a:srgbClr val="FF0000"/>
                </a:solidFill>
                <a:prstDash val="solid"/>
                <a:miter lim="800000"/>
                <a:headEnd type="none"/>
                <a:tailEnd type="arrow" w="med" len="med"/>
              </a:ln>
            </p:spPr>
            <p:style>
              <a:lnRef idx="2">
                <a:schemeClr val="accent1"/>
              </a:lnRef>
              <a:fillRef idx="0">
                <a:srgbClr val="FFFFFF"/>
              </a:fillRef>
              <a:effectRef idx="0">
                <a:srgbClr val="FFFFFF"/>
              </a:effectRef>
              <a:fontRef idx="minor">
                <a:schemeClr val="tx1"/>
              </a:fontRef>
            </p:style>
          </p:cxnSp>
          <p:sp>
            <p:nvSpPr>
              <p:cNvPr id="34" name="文本框 33"/>
              <p:cNvSpPr txBox="1"/>
              <p:nvPr/>
            </p:nvSpPr>
            <p:spPr>
              <a:xfrm>
                <a:off x="1552" y="10139"/>
                <a:ext cx="2496" cy="580"/>
              </a:xfrm>
              <a:prstGeom prst="rect">
                <a:avLst/>
              </a:prstGeom>
              <a:noFill/>
            </p:spPr>
            <p:txBody>
              <a:bodyPr wrap="square" rtlCol="0">
                <a:spAutoFit/>
              </a:bodyPr>
              <a:p>
                <a:r>
                  <a:rPr lang="en-US" altLang="zh-CN" sz="1800">
                    <a:solidFill>
                      <a:schemeClr val="tx1"/>
                    </a:solidFill>
                    <a:uFillTx/>
                    <a:latin typeface="Times New Roman" panose="02020803070505020304" pitchFamily="18" charset="0"/>
                    <a:ea typeface="宋体" panose="02010600030101010101" pitchFamily="2" charset="-122"/>
                  </a:rPr>
                  <a:t>Current Path</a:t>
                </a:r>
                <a:endParaRPr lang="en-US" altLang="zh-CN" sz="1800">
                  <a:solidFill>
                    <a:schemeClr val="tx1"/>
                  </a:solidFill>
                  <a:uFillTx/>
                  <a:latin typeface="Times New Roman" panose="02020803070505020304" pitchFamily="18" charset="0"/>
                  <a:ea typeface="宋体" panose="02010600030101010101" pitchFamily="2" charset="-122"/>
                </a:endParaRPr>
              </a:p>
            </p:txBody>
          </p:sp>
          <p:cxnSp>
            <p:nvCxnSpPr>
              <p:cNvPr id="35" name="直接箭头连接符 34"/>
              <p:cNvCxnSpPr/>
              <p:nvPr/>
            </p:nvCxnSpPr>
            <p:spPr>
              <a:xfrm>
                <a:off x="4582" y="10402"/>
                <a:ext cx="537" cy="0"/>
              </a:xfrm>
              <a:prstGeom prst="straightConnector1">
                <a:avLst/>
              </a:prstGeom>
              <a:ln w="38100" cap="flat" cmpd="sng">
                <a:solidFill>
                  <a:srgbClr val="7030A0"/>
                </a:solidFill>
                <a:prstDash val="sysDash"/>
                <a:miter lim="800000"/>
                <a:headEnd type="none"/>
                <a:tailEnd type="arrow" w="med" len="med"/>
              </a:ln>
            </p:spPr>
            <p:style>
              <a:lnRef idx="2">
                <a:schemeClr val="accent1"/>
              </a:lnRef>
              <a:fillRef idx="0">
                <a:srgbClr val="FFFFFF"/>
              </a:fillRef>
              <a:effectRef idx="0">
                <a:srgbClr val="FFFFFF"/>
              </a:effectRef>
              <a:fontRef idx="minor">
                <a:schemeClr val="tx1"/>
              </a:fontRef>
            </p:style>
          </p:cxnSp>
          <p:sp>
            <p:nvSpPr>
              <p:cNvPr id="36" name="文本框 35"/>
              <p:cNvSpPr txBox="1"/>
              <p:nvPr/>
            </p:nvSpPr>
            <p:spPr>
              <a:xfrm>
                <a:off x="5177" y="10139"/>
                <a:ext cx="2496" cy="580"/>
              </a:xfrm>
              <a:prstGeom prst="rect">
                <a:avLst/>
              </a:prstGeom>
              <a:noFill/>
            </p:spPr>
            <p:txBody>
              <a:bodyPr wrap="square" rtlCol="0">
                <a:spAutoFit/>
              </a:bodyPr>
              <a:p>
                <a:r>
                  <a:rPr lang="en-US" altLang="zh-CN" sz="1800">
                    <a:solidFill>
                      <a:schemeClr val="tx1"/>
                    </a:solidFill>
                    <a:uFillTx/>
                    <a:latin typeface="Times New Roman" panose="02020803070505020304" pitchFamily="18" charset="0"/>
                    <a:ea typeface="宋体" panose="02010600030101010101" pitchFamily="2" charset="-122"/>
                  </a:rPr>
                  <a:t>Target Path</a:t>
                </a:r>
                <a:endParaRPr lang="en-US" altLang="zh-CN" sz="1800">
                  <a:solidFill>
                    <a:schemeClr val="tx1"/>
                  </a:solidFill>
                  <a:uFillTx/>
                  <a:latin typeface="Times New Roman" panose="02020803070505020304" pitchFamily="18" charset="0"/>
                  <a:ea typeface="宋体" panose="02010600030101010101" pitchFamily="2" charset="-122"/>
                </a:endParaRPr>
              </a:p>
            </p:txBody>
          </p:sp>
        </p:grpSp>
      </p:grpSp>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noAutofit/>
          </a:bodyPr>
          <a:p>
            <a:r>
              <a:rPr lang="en-US" altLang="zh-CN" sz="4000"/>
              <a:t>Decouple policy lookup from forwarding</a:t>
            </a:r>
            <a:endParaRPr lang="en-US" altLang="zh-CN" sz="4000"/>
          </a:p>
        </p:txBody>
      </p:sp>
      <p:sp>
        <p:nvSpPr>
          <p:cNvPr id="3" name="内容占位符 2"/>
          <p:cNvSpPr>
            <a:spLocks noGrp="1"/>
          </p:cNvSpPr>
          <p:nvPr>
            <p:ph sz="half" idx="1"/>
            <p:custDataLst>
              <p:tags r:id="rId2"/>
            </p:custDataLst>
          </p:nvPr>
        </p:nvSpPr>
        <p:spPr/>
        <p:txBody>
          <a:bodyPr>
            <a:noAutofit/>
          </a:bodyPr>
          <a:p>
            <a:pPr marL="0" indent="0">
              <a:lnSpc>
                <a:spcPct val="125000"/>
              </a:lnSpc>
              <a:spcAft>
                <a:spcPts val="0"/>
              </a:spcAft>
              <a:buNone/>
            </a:pPr>
            <a:r>
              <a:rPr lang="en-US" altLang="zh-CN" sz="2000" b="1">
                <a:solidFill>
                  <a:srgbClr val="E86159"/>
                </a:solidFill>
              </a:rPr>
              <a:t>Controllers</a:t>
            </a:r>
            <a:endParaRPr lang="en-US" altLang="zh-CN" sz="2000" b="1">
              <a:solidFill>
                <a:srgbClr val="E86159"/>
              </a:solidFill>
            </a:endParaRPr>
          </a:p>
          <a:p>
            <a:pPr>
              <a:lnSpc>
                <a:spcPct val="125000"/>
              </a:lnSpc>
              <a:spcAft>
                <a:spcPts val="0"/>
              </a:spcAft>
            </a:pPr>
            <a:r>
              <a:rPr lang="en-US" altLang="zh-CN" sz="2000"/>
              <a:t>own global VPC rule tables and evaluates routing, ACL, and security-group policy</a:t>
            </a:r>
            <a:endParaRPr lang="en-US" altLang="zh-CN" sz="2000"/>
          </a:p>
          <a:p>
            <a:pPr>
              <a:lnSpc>
                <a:spcPct val="125000"/>
              </a:lnSpc>
              <a:spcAft>
                <a:spcPts val="0"/>
              </a:spcAft>
            </a:pPr>
            <a:r>
              <a:rPr lang="en-US" altLang="zh-CN" sz="2000"/>
              <a:t>store a complete VPC engine</a:t>
            </a:r>
            <a:endParaRPr lang="en-US" altLang="zh-CN" sz="2000"/>
          </a:p>
          <a:p>
            <a:pPr>
              <a:lnSpc>
                <a:spcPct val="125000"/>
              </a:lnSpc>
              <a:spcAft>
                <a:spcPts val="0"/>
              </a:spcAft>
            </a:pPr>
            <a:r>
              <a:rPr lang="en-US" altLang="zh-CN" sz="2000"/>
              <a:t>Steady-state traffic bypasses controller</a:t>
            </a:r>
            <a:endParaRPr lang="en-US" altLang="zh-CN" sz="2000"/>
          </a:p>
          <a:p>
            <a:pPr marL="0" indent="0">
              <a:lnSpc>
                <a:spcPct val="125000"/>
              </a:lnSpc>
              <a:spcAft>
                <a:spcPts val="0"/>
              </a:spcAft>
              <a:buNone/>
            </a:pPr>
            <a:r>
              <a:rPr lang="en-US" altLang="zh-CN" sz="2000" b="1">
                <a:solidFill>
                  <a:schemeClr val="accent1"/>
                </a:solidFill>
              </a:rPr>
              <a:t>back-end NICs</a:t>
            </a:r>
            <a:endParaRPr lang="en-US" altLang="zh-CN" sz="2000" b="1">
              <a:solidFill>
                <a:schemeClr val="accent1"/>
              </a:solidFill>
            </a:endParaRPr>
          </a:p>
          <a:p>
            <a:pPr>
              <a:lnSpc>
                <a:spcPct val="125000"/>
              </a:lnSpc>
              <a:spcAft>
                <a:spcPts val="0"/>
              </a:spcAft>
            </a:pPr>
            <a:r>
              <a:rPr lang="en-US" altLang="zh-CN" sz="2000"/>
              <a:t>only store active match-action entries </a:t>
            </a:r>
            <a:endParaRPr lang="en-US" altLang="zh-CN" sz="2000"/>
          </a:p>
          <a:p>
            <a:pPr>
              <a:lnSpc>
                <a:spcPct val="125000"/>
              </a:lnSpc>
              <a:spcAft>
                <a:spcPts val="0"/>
              </a:spcAft>
            </a:pPr>
            <a:r>
              <a:rPr lang="en-US" altLang="zh-CN" sz="2000"/>
              <a:t>a cache of active forwarding state</a:t>
            </a:r>
            <a:endParaRPr lang="en-US" altLang="zh-CN" sz="2000"/>
          </a:p>
          <a:p>
            <a:pPr lvl="0" algn="l">
              <a:lnSpc>
                <a:spcPct val="125000"/>
              </a:lnSpc>
              <a:spcAft>
                <a:spcPts val="0"/>
              </a:spcAft>
              <a:buClrTx/>
              <a:buSzTx/>
            </a:pPr>
            <a:r>
              <a:rPr lang="en-US" altLang="zh-CN" sz="2000">
                <a:sym typeface="+mn-ea"/>
              </a:rPr>
              <a:t>the slow path is bounded to misses, updates, and cleanup</a:t>
            </a:r>
            <a:endParaRPr lang="en-US" altLang="zh-CN" sz="2000">
              <a:sym typeface="+mn-ea"/>
            </a:endParaRPr>
          </a:p>
        </p:txBody>
      </p:sp>
      <p:pic>
        <p:nvPicPr>
          <p:cNvPr id="15" name="内容占位符 14"/>
          <p:cNvPicPr>
            <a:picLocks noChangeAspect="1"/>
          </p:cNvPicPr>
          <p:nvPr>
            <p:ph sz="half" idx="2"/>
            <p:custDataLst>
              <p:tags r:id="rId3"/>
            </p:custDataLst>
          </p:nvPr>
        </p:nvPicPr>
        <p:blipFill>
          <a:blip r:embed="rId4"/>
          <a:stretch>
            <a:fillRect/>
          </a:stretch>
        </p:blipFill>
        <p:spPr>
          <a:xfrm>
            <a:off x="5785485" y="2546985"/>
            <a:ext cx="5400000" cy="2656948"/>
          </a:xfrm>
          <a:prstGeom prst="rect">
            <a:avLst/>
          </a:prstGeom>
        </p:spPr>
      </p:pic>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noAutofit/>
          </a:bodyPr>
          <a:p>
            <a:r>
              <a:rPr lang="en-US" altLang="zh-CN" sz="4000">
                <a:sym typeface="+mn-ea"/>
              </a:rPr>
              <a:t>Only the first packet takes the slow path</a:t>
            </a:r>
            <a:endParaRPr lang="en-US" altLang="zh-CN" sz="4000"/>
          </a:p>
        </p:txBody>
      </p:sp>
      <p:sp>
        <p:nvSpPr>
          <p:cNvPr id="3" name="内容占位符 2"/>
          <p:cNvSpPr>
            <a:spLocks noGrp="1"/>
          </p:cNvSpPr>
          <p:nvPr>
            <p:ph sz="half" idx="1"/>
            <p:custDataLst>
              <p:tags r:id="rId2"/>
            </p:custDataLst>
          </p:nvPr>
        </p:nvSpPr>
        <p:spPr/>
        <p:txBody>
          <a:bodyPr>
            <a:normAutofit lnSpcReduction="20000"/>
          </a:bodyPr>
          <a:p>
            <a:pPr marL="457200" indent="-457200">
              <a:lnSpc>
                <a:spcPct val="145000"/>
              </a:lnSpc>
              <a:spcAft>
                <a:spcPts val="0"/>
              </a:spcAft>
              <a:buFont typeface="+mj-ea"/>
              <a:buAutoNum type="circleNumDbPlain"/>
            </a:pPr>
            <a:r>
              <a:rPr lang="en-US" altLang="zh-CN" sz="2000" b="1">
                <a:solidFill>
                  <a:schemeClr val="tx1"/>
                </a:solidFill>
              </a:rPr>
              <a:t>Upcall on miss</a:t>
            </a:r>
            <a:endParaRPr lang="en-US" altLang="zh-CN" sz="2000" b="1">
              <a:solidFill>
                <a:schemeClr val="tx1"/>
              </a:solidFill>
            </a:endParaRPr>
          </a:p>
          <a:p>
            <a:pPr lvl="1" algn="l">
              <a:lnSpc>
                <a:spcPct val="145000"/>
              </a:lnSpc>
              <a:spcAft>
                <a:spcPts val="0"/>
              </a:spcAft>
              <a:buClrTx/>
              <a:buSzTx/>
            </a:pPr>
            <a:r>
              <a:rPr lang="en-US" altLang="zh-CN" sz="2000"/>
              <a:t>NIC checks its hardware flow table</a:t>
            </a:r>
            <a:endParaRPr lang="en-US" altLang="zh-CN" sz="2000"/>
          </a:p>
          <a:p>
            <a:pPr lvl="1">
              <a:lnSpc>
                <a:spcPct val="145000"/>
              </a:lnSpc>
              <a:spcAft>
                <a:spcPts val="0"/>
              </a:spcAft>
            </a:pPr>
            <a:r>
              <a:rPr lang="en-US" altLang="zh-CN" sz="2000"/>
              <a:t>An intermediary agent sends the the flow’s five-tuple to the controller</a:t>
            </a:r>
            <a:endParaRPr lang="en-US" altLang="zh-CN" sz="2000"/>
          </a:p>
          <a:p>
            <a:pPr marL="457200" indent="-457200">
              <a:lnSpc>
                <a:spcPct val="145000"/>
              </a:lnSpc>
              <a:spcAft>
                <a:spcPts val="0"/>
              </a:spcAft>
              <a:buAutoNum type="circleNumDbPlain"/>
            </a:pPr>
            <a:r>
              <a:rPr lang="en-US" altLang="zh-CN" sz="2000" b="1">
                <a:solidFill>
                  <a:schemeClr val="tx1"/>
                </a:solidFill>
              </a:rPr>
              <a:t>Table lookup</a:t>
            </a:r>
            <a:endParaRPr lang="en-US" altLang="zh-CN" sz="2000" b="1">
              <a:solidFill>
                <a:schemeClr val="tx1"/>
              </a:solidFill>
            </a:endParaRPr>
          </a:p>
          <a:p>
            <a:pPr lvl="1" algn="l">
              <a:lnSpc>
                <a:spcPct val="145000"/>
              </a:lnSpc>
              <a:spcAft>
                <a:spcPts val="0"/>
              </a:spcAft>
              <a:buClrTx/>
              <a:buSzTx/>
            </a:pPr>
            <a:r>
              <a:rPr lang="en-US" altLang="zh-CN" sz="2000">
                <a:sym typeface="+mn-ea"/>
              </a:rPr>
              <a:t>The controller resolves VPC rules</a:t>
            </a:r>
            <a:endParaRPr lang="en-US" altLang="zh-CN" sz="2000">
              <a:sym typeface="+mn-ea"/>
            </a:endParaRPr>
          </a:p>
          <a:p>
            <a:pPr marL="457200" lvl="0" indent="-457200" algn="l">
              <a:lnSpc>
                <a:spcPct val="145000"/>
              </a:lnSpc>
              <a:spcAft>
                <a:spcPts val="0"/>
              </a:spcAft>
              <a:buClrTx/>
              <a:buSzTx/>
              <a:buFont typeface="+mj-ea"/>
              <a:buAutoNum type="circleNumDbPlain"/>
            </a:pPr>
            <a:r>
              <a:rPr lang="en-US" altLang="zh-CN" sz="2000" b="1">
                <a:solidFill>
                  <a:schemeClr val="tx1"/>
                </a:solidFill>
              </a:rPr>
              <a:t>Configure fast path</a:t>
            </a:r>
            <a:endParaRPr lang="en-US" altLang="zh-CN" sz="2000" b="1">
              <a:solidFill>
                <a:schemeClr val="tx1"/>
              </a:solidFill>
            </a:endParaRPr>
          </a:p>
          <a:p>
            <a:pPr lvl="1" algn="l">
              <a:lnSpc>
                <a:spcPct val="145000"/>
              </a:lnSpc>
              <a:spcAft>
                <a:spcPts val="0"/>
              </a:spcAft>
              <a:buClrTx/>
              <a:buSzTx/>
            </a:pPr>
            <a:r>
              <a:rPr lang="en-US" altLang="zh-CN" sz="2000"/>
              <a:t>writes a match-action entry.</a:t>
            </a:r>
            <a:endParaRPr lang="en-US" altLang="zh-CN" sz="2000"/>
          </a:p>
          <a:p>
            <a:pPr marL="457200" lvl="0" indent="-457200" algn="l">
              <a:lnSpc>
                <a:spcPct val="145000"/>
              </a:lnSpc>
              <a:spcAft>
                <a:spcPts val="0"/>
              </a:spcAft>
              <a:buClrTx/>
              <a:buSzTx/>
              <a:buFont typeface="+mj-ea"/>
              <a:buAutoNum type="circleNumDbPlain"/>
            </a:pPr>
            <a:r>
              <a:rPr lang="en-US" altLang="zh-CN" sz="2000" b="1">
                <a:solidFill>
                  <a:schemeClr val="tx1"/>
                </a:solidFill>
              </a:rPr>
              <a:t>Forward via fastpath</a:t>
            </a:r>
            <a:endParaRPr lang="en-US" altLang="zh-CN" sz="2000" b="1">
              <a:solidFill>
                <a:schemeClr val="tx1"/>
              </a:solidFill>
            </a:endParaRPr>
          </a:p>
          <a:p>
            <a:pPr lvl="1" algn="l">
              <a:lnSpc>
                <a:spcPct val="145000"/>
              </a:lnSpc>
              <a:spcAft>
                <a:spcPts val="0"/>
              </a:spcAft>
              <a:buClrTx/>
              <a:buSzTx/>
            </a:pPr>
            <a:r>
              <a:rPr lang="en-US" altLang="zh-CN" sz="2000">
                <a:sym typeface="+mn-ea"/>
              </a:rPr>
              <a:t>Subsequent packets remain on the NIC fast path.</a:t>
            </a:r>
            <a:endParaRPr lang="en-US" altLang="zh-CN" sz="2000">
              <a:solidFill>
                <a:schemeClr val="tx1"/>
              </a:solidFill>
              <a:sym typeface="+mn-ea"/>
            </a:endParaRPr>
          </a:p>
        </p:txBody>
      </p:sp>
      <p:pic>
        <p:nvPicPr>
          <p:cNvPr id="15" name="内容占位符 14"/>
          <p:cNvPicPr>
            <a:picLocks noChangeAspect="1"/>
          </p:cNvPicPr>
          <p:nvPr>
            <p:ph sz="half" idx="2"/>
            <p:custDataLst>
              <p:tags r:id="rId3"/>
            </p:custDataLst>
          </p:nvPr>
        </p:nvPicPr>
        <p:blipFill>
          <a:blip r:embed="rId4"/>
          <a:stretch>
            <a:fillRect/>
          </a:stretch>
        </p:blipFill>
        <p:spPr>
          <a:xfrm>
            <a:off x="5785485" y="2546985"/>
            <a:ext cx="5400000" cy="2656948"/>
          </a:xfrm>
          <a:prstGeom prst="rect">
            <a:avLst/>
          </a:prstGeom>
        </p:spPr>
      </p:pic>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noAutofit/>
          </a:bodyPr>
          <a:p>
            <a:r>
              <a:rPr lang="en-US" altLang="zh-CN" sz="4000"/>
              <a:t>Local control, remote failover</a:t>
            </a:r>
            <a:endParaRPr lang="en-US" altLang="zh-CN" sz="4000"/>
          </a:p>
        </p:txBody>
      </p:sp>
      <p:pic>
        <p:nvPicPr>
          <p:cNvPr id="17" name="图片 16"/>
          <p:cNvPicPr>
            <a:picLocks noChangeAspect="1"/>
          </p:cNvPicPr>
          <p:nvPr/>
        </p:nvPicPr>
        <p:blipFill>
          <a:blip r:embed="rId2"/>
          <a:stretch>
            <a:fillRect/>
          </a:stretch>
        </p:blipFill>
        <p:spPr>
          <a:xfrm>
            <a:off x="462847" y="1390015"/>
            <a:ext cx="11266306" cy="2724150"/>
          </a:xfrm>
          <a:prstGeom prst="rect">
            <a:avLst/>
          </a:prstGeom>
        </p:spPr>
      </p:pic>
      <p:sp>
        <p:nvSpPr>
          <p:cNvPr id="5" name="deploy-head-0"/>
          <p:cNvSpPr>
            <a:spLocks noGrp="1"/>
          </p:cNvSpPr>
          <p:nvPr>
            <p:custDataLst>
              <p:tags r:id="rId3"/>
            </p:custDataLst>
          </p:nvPr>
        </p:nvSpPr>
        <p:spPr>
          <a:xfrm>
            <a:off x="457200" y="4523740"/>
            <a:ext cx="3238500" cy="381000"/>
          </a:xfrm>
          <a:prstGeom prst="rect">
            <a:avLst/>
          </a:prstGeom>
          <a:noFill/>
          <a:ln w="0">
            <a:noFill/>
            <a:prstDash val="solid"/>
          </a:ln>
        </p:spPr>
        <p:txBody>
          <a:bodyPr anchor="t">
            <a:noAutofit/>
          </a:bodyPr>
          <a:lstStyle/>
          <a:p>
            <a:pPr algn="l">
              <a:defRPr sz="2025" b="1">
                <a:solidFill>
                  <a:srgbClr val="111318"/>
                </a:solidFill>
                <a:latin typeface="Helvetica Neue" panose="02000503000000020004"/>
                <a:ea typeface="Helvetica Neue" panose="02000503000000020004"/>
                <a:cs typeface="Helvetica Neue" panose="02000503000000020004"/>
              </a:defRPr>
            </a:pPr>
            <a:r>
              <a:rPr sz="2000">
                <a:solidFill>
                  <a:srgbClr val="111318"/>
                </a:solidFill>
                <a:latin typeface="Calibri" panose="020F0302020204030204" charset="0"/>
                <a:ea typeface="Helvetica Neue" panose="02000503000000020004"/>
                <a:cs typeface="Calibri" panose="020F0302020204030204" charset="0"/>
              </a:rPr>
              <a:t>Host CPU</a:t>
            </a:r>
            <a:endParaRPr sz="2000">
              <a:solidFill>
                <a:srgbClr val="111318"/>
              </a:solidFill>
              <a:latin typeface="Calibri" panose="020F0302020204030204" charset="0"/>
              <a:ea typeface="Helvetica Neue" panose="02000503000000020004"/>
              <a:cs typeface="Calibri" panose="020F0302020204030204" charset="0"/>
            </a:endParaRPr>
          </a:p>
        </p:txBody>
      </p:sp>
      <p:sp>
        <p:nvSpPr>
          <p:cNvPr id="6" name="deploy-body-0" descr="7b0a202020202262756c6c6574223a20227b5c2263617465676f727949645c223a5c225c222c5c2274656d706c61746549645c223a32303233313635357d220a7d0a"/>
          <p:cNvSpPr>
            <a:spLocks noGrp="1"/>
          </p:cNvSpPr>
          <p:nvPr>
            <p:custDataLst>
              <p:tags r:id="rId4"/>
            </p:custDataLst>
          </p:nvPr>
        </p:nvSpPr>
        <p:spPr>
          <a:xfrm>
            <a:off x="457200" y="4904740"/>
            <a:ext cx="3590925" cy="885825"/>
          </a:xfrm>
          <a:prstGeom prst="rect">
            <a:avLst/>
          </a:prstGeom>
          <a:noFill/>
          <a:ln w="0">
            <a:noFill/>
            <a:prstDash val="solid"/>
          </a:ln>
        </p:spPr>
        <p:txBody>
          <a:bodyPr anchor="t">
            <a:noAutofit/>
          </a:bodyPr>
          <a:lstStyle/>
          <a:p>
            <a:pPr marL="342900" indent="-342900" algn="l">
              <a:buFont typeface="Wingdings" panose="05000000000000000000" charset="0"/>
              <a:buChar char=""/>
              <a:defRPr sz="1575" b="0">
                <a:solidFill>
                  <a:srgbClr val="5A6270"/>
                </a:solidFill>
                <a:latin typeface="Helvetica Neue" panose="02000503000000020004"/>
                <a:ea typeface="Helvetica Neue" panose="02000503000000020004"/>
                <a:cs typeface="Helvetica Neue" panose="02000503000000020004"/>
              </a:defRPr>
            </a:pPr>
            <a:r>
              <a:rPr lang="en-US" sz="2000" b="0">
                <a:solidFill>
                  <a:srgbClr val="5A6270"/>
                </a:solidFill>
                <a:latin typeface="Calibri" panose="020F0302020204030204" charset="0"/>
                <a:ea typeface="Helvetica Neue" panose="02000503000000020004"/>
                <a:cs typeface="Calibri" panose="020F0302020204030204" charset="0"/>
              </a:rPr>
              <a:t>c</a:t>
            </a:r>
            <a:r>
              <a:rPr sz="2000" b="0">
                <a:solidFill>
                  <a:srgbClr val="5A6270"/>
                </a:solidFill>
                <a:latin typeface="Calibri" panose="020F0302020204030204" charset="0"/>
                <a:ea typeface="Helvetica Neue" panose="02000503000000020004"/>
                <a:cs typeface="Calibri" panose="020F0302020204030204" charset="0"/>
              </a:rPr>
              <a:t>onvenient</a:t>
            </a:r>
            <a:endParaRPr sz="2000" b="0">
              <a:solidFill>
                <a:srgbClr val="5A6270"/>
              </a:solidFill>
              <a:latin typeface="Calibri" panose="020F0302020204030204" charset="0"/>
              <a:ea typeface="Helvetica Neue" panose="02000503000000020004"/>
              <a:cs typeface="Calibri" panose="020F0302020204030204" charset="0"/>
            </a:endParaRPr>
          </a:p>
          <a:p>
            <a:pPr marL="342900" indent="-342900" algn="l">
              <a:buFont typeface="Wingdings" panose="05000000000000000000" charset="0"/>
              <a:buBlip>
                <a:blip r:embed="rId5">
                  <a:extLst>
                    <a:ext uri="{96DAC541-7B7A-43D3-8B79-37D633B846F1}">
                      <asvg:svgBlip xmlns:asvg="http://schemas.microsoft.com/office/drawing/2016/SVG/main" r:embed="rId6"/>
                    </a:ext>
                  </a:extLst>
                </a:blip>
              </a:buBlip>
              <a:defRPr sz="1575" b="0">
                <a:solidFill>
                  <a:srgbClr val="5A6270"/>
                </a:solidFill>
                <a:latin typeface="Helvetica Neue" panose="02000503000000020004"/>
                <a:ea typeface="Helvetica Neue" panose="02000503000000020004"/>
                <a:cs typeface="Helvetica Neue" panose="02000503000000020004"/>
              </a:defRPr>
            </a:pPr>
            <a:r>
              <a:rPr sz="2000" b="0">
                <a:solidFill>
                  <a:srgbClr val="5A6270"/>
                </a:solidFill>
                <a:latin typeface="Calibri" panose="020F0302020204030204" charset="0"/>
                <a:ea typeface="Helvetica Neue" panose="02000503000000020004"/>
                <a:cs typeface="Calibri" panose="020F0302020204030204" charset="0"/>
              </a:rPr>
              <a:t>consumes tenant resources</a:t>
            </a:r>
            <a:endParaRPr sz="2000" b="0">
              <a:solidFill>
                <a:srgbClr val="5A6270"/>
              </a:solidFill>
              <a:latin typeface="Calibri" panose="020F0302020204030204" charset="0"/>
              <a:ea typeface="Helvetica Neue" panose="02000503000000020004"/>
              <a:cs typeface="Calibri" panose="020F0302020204030204" charset="0"/>
            </a:endParaRPr>
          </a:p>
          <a:p>
            <a:pPr marL="342900" indent="-342900" algn="l">
              <a:buFont typeface="Wingdings" panose="05000000000000000000" charset="0"/>
              <a:buBlip>
                <a:blip r:embed="rId5">
                  <a:extLst>
                    <a:ext uri="{96DAC541-7B7A-43D3-8B79-37D633B846F1}">
                      <asvg:svgBlip xmlns:asvg="http://schemas.microsoft.com/office/drawing/2016/SVG/main" r:embed="rId6"/>
                    </a:ext>
                  </a:extLst>
                </a:blip>
              </a:buBlip>
              <a:defRPr sz="1575" b="0">
                <a:solidFill>
                  <a:srgbClr val="5A6270"/>
                </a:solidFill>
                <a:latin typeface="Helvetica Neue" panose="02000503000000020004"/>
                <a:ea typeface="Helvetica Neue" panose="02000503000000020004"/>
                <a:cs typeface="Helvetica Neue" panose="02000503000000020004"/>
              </a:defRPr>
            </a:pPr>
            <a:r>
              <a:rPr sz="2000" b="0">
                <a:solidFill>
                  <a:srgbClr val="5A6270"/>
                </a:solidFill>
                <a:latin typeface="Calibri" panose="020F0302020204030204" charset="0"/>
                <a:ea typeface="Helvetica Neue" panose="02000503000000020004"/>
                <a:cs typeface="Calibri" panose="020F0302020204030204" charset="0"/>
              </a:rPr>
              <a:t>violates bare-metal isolation</a:t>
            </a:r>
            <a:endParaRPr sz="2000" b="0">
              <a:solidFill>
                <a:srgbClr val="5A6270"/>
              </a:solidFill>
              <a:latin typeface="Calibri" panose="020F0302020204030204" charset="0"/>
              <a:ea typeface="Helvetica Neue" panose="02000503000000020004"/>
              <a:cs typeface="Calibri" panose="020F0302020204030204" charset="0"/>
            </a:endParaRPr>
          </a:p>
        </p:txBody>
      </p:sp>
      <p:sp>
        <p:nvSpPr>
          <p:cNvPr id="7" name="deploy-head-1"/>
          <p:cNvSpPr>
            <a:spLocks noGrp="1"/>
          </p:cNvSpPr>
          <p:nvPr>
            <p:custDataLst>
              <p:tags r:id="rId7"/>
            </p:custDataLst>
          </p:nvPr>
        </p:nvSpPr>
        <p:spPr>
          <a:xfrm>
            <a:off x="4238625" y="4523740"/>
            <a:ext cx="3238500" cy="381000"/>
          </a:xfrm>
          <a:prstGeom prst="rect">
            <a:avLst/>
          </a:prstGeom>
          <a:noFill/>
          <a:ln w="0">
            <a:noFill/>
            <a:prstDash val="solid"/>
          </a:ln>
        </p:spPr>
        <p:txBody>
          <a:bodyPr anchor="t">
            <a:noAutofit/>
          </a:bodyPr>
          <a:lstStyle/>
          <a:p>
            <a:pPr algn="l">
              <a:defRPr sz="2025" b="1">
                <a:solidFill>
                  <a:srgbClr val="111318"/>
                </a:solidFill>
                <a:latin typeface="Helvetica Neue" panose="02000503000000020004"/>
                <a:ea typeface="Helvetica Neue" panose="02000503000000020004"/>
                <a:cs typeface="Helvetica Neue" panose="02000503000000020004"/>
              </a:defRPr>
            </a:pPr>
            <a:r>
              <a:rPr sz="2000">
                <a:solidFill>
                  <a:srgbClr val="111318"/>
                </a:solidFill>
                <a:latin typeface="Calibri" panose="020F0302020204030204" charset="0"/>
                <a:ea typeface="Helvetica Neue" panose="02000503000000020004"/>
                <a:cs typeface="Calibri" panose="020F0302020204030204" charset="0"/>
              </a:rPr>
              <a:t>Remote server CPU</a:t>
            </a:r>
            <a:endParaRPr sz="2000">
              <a:solidFill>
                <a:srgbClr val="111318"/>
              </a:solidFill>
              <a:latin typeface="Calibri" panose="020F0302020204030204" charset="0"/>
              <a:ea typeface="Helvetica Neue" panose="02000503000000020004"/>
              <a:cs typeface="Calibri" panose="020F0302020204030204" charset="0"/>
            </a:endParaRPr>
          </a:p>
        </p:txBody>
      </p:sp>
      <p:sp>
        <p:nvSpPr>
          <p:cNvPr id="8" name="deploy-body-1" descr="7b0a202020202262756c6c6574223a20227b5c2263617465676f727949645c223a5c225c222c5c2274656d706c61746549645c223a32303233313635357d220a7d0a"/>
          <p:cNvSpPr>
            <a:spLocks noGrp="1"/>
          </p:cNvSpPr>
          <p:nvPr>
            <p:custDataLst>
              <p:tags r:id="rId8"/>
            </p:custDataLst>
          </p:nvPr>
        </p:nvSpPr>
        <p:spPr>
          <a:xfrm>
            <a:off x="4238625" y="4904740"/>
            <a:ext cx="3566795" cy="885825"/>
          </a:xfrm>
          <a:prstGeom prst="rect">
            <a:avLst/>
          </a:prstGeom>
          <a:noFill/>
          <a:ln w="0">
            <a:noFill/>
            <a:prstDash val="solid"/>
          </a:ln>
        </p:spPr>
        <p:txBody>
          <a:bodyPr anchor="t">
            <a:noAutofit/>
          </a:bodyPr>
          <a:lstStyle/>
          <a:p>
            <a:pPr marL="342900" indent="-342900" algn="l">
              <a:buFont typeface="Wingdings" panose="05000000000000000000" charset="0"/>
              <a:buChar char=""/>
              <a:defRPr sz="1575" b="0">
                <a:solidFill>
                  <a:srgbClr val="5A6270"/>
                </a:solidFill>
                <a:latin typeface="Helvetica Neue" panose="02000503000000020004"/>
                <a:ea typeface="Helvetica Neue" panose="02000503000000020004"/>
                <a:cs typeface="Helvetica Neue" panose="02000503000000020004"/>
              </a:defRPr>
            </a:pPr>
            <a:r>
              <a:rPr lang="en-US" sz="2000" b="0">
                <a:solidFill>
                  <a:srgbClr val="5A6270"/>
                </a:solidFill>
                <a:latin typeface="Calibri" panose="020F0302020204030204" charset="0"/>
                <a:ea typeface="Helvetica Neue" panose="02000503000000020004"/>
                <a:cs typeface="Calibri" panose="020F0302020204030204" charset="0"/>
              </a:rPr>
              <a:t>i</a:t>
            </a:r>
            <a:r>
              <a:rPr sz="2000" b="0">
                <a:solidFill>
                  <a:srgbClr val="5A6270"/>
                </a:solidFill>
                <a:latin typeface="Calibri" panose="020F0302020204030204" charset="0"/>
                <a:ea typeface="Helvetica Neue" panose="02000503000000020004"/>
                <a:cs typeface="Calibri" panose="020F0302020204030204" charset="0"/>
              </a:rPr>
              <a:t>solated </a:t>
            </a:r>
            <a:endParaRPr sz="2000" b="0">
              <a:solidFill>
                <a:srgbClr val="5A6270"/>
              </a:solidFill>
              <a:latin typeface="Calibri" panose="020F0302020204030204" charset="0"/>
              <a:ea typeface="Helvetica Neue" panose="02000503000000020004"/>
              <a:cs typeface="Calibri" panose="020F0302020204030204" charset="0"/>
            </a:endParaRPr>
          </a:p>
          <a:p>
            <a:pPr marL="342900" indent="-342900" algn="l">
              <a:buFont typeface="Wingdings" panose="05000000000000000000" charset="0"/>
              <a:buChar char=""/>
              <a:defRPr sz="1575" b="0">
                <a:solidFill>
                  <a:srgbClr val="5A6270"/>
                </a:solidFill>
                <a:latin typeface="Helvetica Neue" panose="02000503000000020004"/>
                <a:ea typeface="Helvetica Neue" panose="02000503000000020004"/>
                <a:cs typeface="Helvetica Neue" panose="02000503000000020004"/>
              </a:defRPr>
            </a:pPr>
            <a:r>
              <a:rPr sz="2000" b="0">
                <a:solidFill>
                  <a:srgbClr val="5A6270"/>
                </a:solidFill>
                <a:latin typeface="Calibri" panose="020F0302020204030204" charset="0"/>
                <a:ea typeface="Helvetica Neue" panose="02000503000000020004"/>
                <a:cs typeface="Calibri" panose="020F0302020204030204" charset="0"/>
              </a:rPr>
              <a:t>resilient</a:t>
            </a:r>
            <a:endParaRPr sz="2000" b="0">
              <a:solidFill>
                <a:srgbClr val="5A6270"/>
              </a:solidFill>
              <a:latin typeface="Calibri" panose="020F0302020204030204" charset="0"/>
              <a:ea typeface="Helvetica Neue" panose="02000503000000020004"/>
              <a:cs typeface="Calibri" panose="020F0302020204030204" charset="0"/>
            </a:endParaRPr>
          </a:p>
          <a:p>
            <a:pPr marL="342900" indent="-342900" algn="l">
              <a:buClrTx/>
              <a:buSzTx/>
              <a:buFont typeface="Wingdings" panose="05000000000000000000" charset="0"/>
              <a:buBlip>
                <a:blip r:embed="rId5">
                  <a:extLst>
                    <a:ext uri="{96DAC541-7B7A-43D3-8B79-37D633B846F1}">
                      <asvg:svgBlip xmlns:asvg="http://schemas.microsoft.com/office/drawing/2016/SVG/main" r:embed="rId6"/>
                    </a:ext>
                  </a:extLst>
                </a:blip>
              </a:buBlip>
              <a:defRPr sz="1575" b="0">
                <a:solidFill>
                  <a:srgbClr val="5A6270"/>
                </a:solidFill>
                <a:latin typeface="Helvetica Neue" panose="02000503000000020004"/>
                <a:ea typeface="Helvetica Neue" panose="02000503000000020004"/>
                <a:cs typeface="Helvetica Neue" panose="02000503000000020004"/>
              </a:defRPr>
            </a:pPr>
            <a:r>
              <a:rPr sz="2000" b="0">
                <a:solidFill>
                  <a:srgbClr val="5A6270"/>
                </a:solidFill>
                <a:latin typeface="Calibri" panose="020F0302020204030204" charset="0"/>
                <a:ea typeface="Helvetica Neue" panose="02000503000000020004"/>
                <a:cs typeface="Calibri" panose="020F0302020204030204" charset="0"/>
              </a:rPr>
              <a:t>may </a:t>
            </a:r>
            <a:r>
              <a:rPr lang="en-US" sz="2000" b="0">
                <a:solidFill>
                  <a:srgbClr val="5A6270"/>
                </a:solidFill>
                <a:latin typeface="Calibri" panose="020F0302020204030204" charset="0"/>
                <a:ea typeface="Helvetica Neue" panose="02000503000000020004"/>
                <a:cs typeface="Calibri" panose="020F0302020204030204" charset="0"/>
              </a:rPr>
              <a:t>increase</a:t>
            </a:r>
            <a:r>
              <a:rPr sz="2000" b="0">
                <a:solidFill>
                  <a:srgbClr val="5A6270"/>
                </a:solidFill>
                <a:latin typeface="Calibri" panose="020F0302020204030204" charset="0"/>
                <a:ea typeface="Helvetica Neue" panose="02000503000000020004"/>
                <a:cs typeface="Calibri" panose="020F0302020204030204" charset="0"/>
              </a:rPr>
              <a:t> latency</a:t>
            </a:r>
            <a:endParaRPr sz="2000" b="0">
              <a:solidFill>
                <a:srgbClr val="5A6270"/>
              </a:solidFill>
              <a:latin typeface="Calibri" panose="020F0302020204030204" charset="0"/>
              <a:ea typeface="Helvetica Neue" panose="02000503000000020004"/>
              <a:cs typeface="Calibri" panose="020F0302020204030204" charset="0"/>
            </a:endParaRPr>
          </a:p>
        </p:txBody>
      </p:sp>
      <p:sp>
        <p:nvSpPr>
          <p:cNvPr id="9" name="deploy-head-2"/>
          <p:cNvSpPr>
            <a:spLocks noGrp="1"/>
          </p:cNvSpPr>
          <p:nvPr>
            <p:custDataLst>
              <p:tags r:id="rId9"/>
            </p:custDataLst>
          </p:nvPr>
        </p:nvSpPr>
        <p:spPr>
          <a:xfrm>
            <a:off x="8020050" y="4523740"/>
            <a:ext cx="3238500" cy="381000"/>
          </a:xfrm>
          <a:prstGeom prst="rect">
            <a:avLst/>
          </a:prstGeom>
          <a:noFill/>
          <a:ln w="0">
            <a:noFill/>
            <a:prstDash val="solid"/>
          </a:ln>
        </p:spPr>
        <p:txBody>
          <a:bodyPr anchor="t">
            <a:noAutofit/>
          </a:bodyPr>
          <a:lstStyle/>
          <a:p>
            <a:pPr algn="l">
              <a:defRPr sz="2025" b="1">
                <a:solidFill>
                  <a:srgbClr val="3D8DFF"/>
                </a:solidFill>
                <a:latin typeface="Helvetica Neue" panose="02000503000000020004"/>
                <a:ea typeface="Helvetica Neue" panose="02000503000000020004"/>
                <a:cs typeface="Helvetica Neue" panose="02000503000000020004"/>
              </a:defRPr>
            </a:pPr>
            <a:r>
              <a:rPr sz="2000">
                <a:solidFill>
                  <a:schemeClr val="tx1"/>
                </a:solidFill>
                <a:latin typeface="Calibri" panose="020F0302020204030204" charset="0"/>
                <a:ea typeface="Helvetica Neue" panose="02000503000000020004"/>
                <a:cs typeface="Calibri" panose="020F0302020204030204" charset="0"/>
              </a:rPr>
              <a:t>Front-end DPU ARM</a:t>
            </a:r>
            <a:endParaRPr sz="2000">
              <a:solidFill>
                <a:schemeClr val="tx1"/>
              </a:solidFill>
              <a:latin typeface="Calibri" panose="020F0302020204030204" charset="0"/>
              <a:ea typeface="Helvetica Neue" panose="02000503000000020004"/>
              <a:cs typeface="Calibri" panose="020F0302020204030204" charset="0"/>
            </a:endParaRPr>
          </a:p>
        </p:txBody>
      </p:sp>
      <p:sp>
        <p:nvSpPr>
          <p:cNvPr id="10" name="deploy-body-2" descr="7b0a202020202262756c6c6574223a20227b5c2263617465676f727949645c223a5c225c222c5c2274656d706c61746549645c223a32303233313635357d220a7d0a"/>
          <p:cNvSpPr>
            <a:spLocks noGrp="1"/>
          </p:cNvSpPr>
          <p:nvPr>
            <p:custDataLst>
              <p:tags r:id="rId10"/>
            </p:custDataLst>
          </p:nvPr>
        </p:nvSpPr>
        <p:spPr>
          <a:xfrm>
            <a:off x="8020050" y="4904740"/>
            <a:ext cx="3496310" cy="885825"/>
          </a:xfrm>
          <a:prstGeom prst="rect">
            <a:avLst/>
          </a:prstGeom>
          <a:noFill/>
          <a:ln w="0">
            <a:noFill/>
            <a:prstDash val="solid"/>
          </a:ln>
        </p:spPr>
        <p:txBody>
          <a:bodyPr anchor="t">
            <a:noAutofit/>
          </a:bodyPr>
          <a:lstStyle/>
          <a:p>
            <a:pPr marL="342900" indent="-342900" algn="l">
              <a:buFont typeface="Wingdings" panose="05000000000000000000" charset="0"/>
              <a:buChar char=""/>
              <a:defRPr sz="1575" b="0">
                <a:solidFill>
                  <a:srgbClr val="5A6270"/>
                </a:solidFill>
                <a:latin typeface="Helvetica Neue" panose="02000503000000020004"/>
                <a:ea typeface="Helvetica Neue" panose="02000503000000020004"/>
                <a:cs typeface="Helvetica Neue" panose="02000503000000020004"/>
              </a:defRPr>
            </a:pPr>
            <a:r>
              <a:rPr lang="en-US" sz="2000" b="0">
                <a:solidFill>
                  <a:srgbClr val="5A6270"/>
                </a:solidFill>
                <a:latin typeface="Calibri" panose="020F0302020204030204" charset="0"/>
                <a:ea typeface="Helvetica Neue" panose="02000503000000020004"/>
                <a:cs typeface="Calibri" panose="020F0302020204030204" charset="0"/>
              </a:rPr>
              <a:t>l</a:t>
            </a:r>
            <a:r>
              <a:rPr sz="2000" b="0">
                <a:solidFill>
                  <a:srgbClr val="5A6270"/>
                </a:solidFill>
                <a:latin typeface="Calibri" panose="020F0302020204030204" charset="0"/>
                <a:ea typeface="Helvetica Neue" panose="02000503000000020004"/>
                <a:cs typeface="Calibri" panose="020F0302020204030204" charset="0"/>
              </a:rPr>
              <a:t>ow-latency local control</a:t>
            </a:r>
            <a:endParaRPr sz="2000" b="0">
              <a:solidFill>
                <a:srgbClr val="5A6270"/>
              </a:solidFill>
              <a:latin typeface="Calibri" panose="020F0302020204030204" charset="0"/>
              <a:ea typeface="Helvetica Neue" panose="02000503000000020004"/>
              <a:cs typeface="Calibri" panose="020F0302020204030204" charset="0"/>
            </a:endParaRPr>
          </a:p>
          <a:p>
            <a:pPr marL="342900" indent="-342900" algn="l">
              <a:buClrTx/>
              <a:buSzTx/>
              <a:buFont typeface="Wingdings" panose="05000000000000000000" charset="0"/>
              <a:buBlip>
                <a:blip r:embed="rId5">
                  <a:extLst>
                    <a:ext uri="{96DAC541-7B7A-43D3-8B79-37D633B846F1}">
                      <asvg:svgBlip xmlns:asvg="http://schemas.microsoft.com/office/drawing/2016/SVG/main" r:embed="rId6"/>
                    </a:ext>
                  </a:extLst>
                </a:blip>
              </a:buBlip>
              <a:defRPr sz="1575" b="0">
                <a:solidFill>
                  <a:srgbClr val="5A6270"/>
                </a:solidFill>
                <a:latin typeface="Helvetica Neue" panose="02000503000000020004"/>
                <a:ea typeface="Helvetica Neue" panose="02000503000000020004"/>
                <a:cs typeface="Helvetica Neue" panose="02000503000000020004"/>
              </a:defRPr>
            </a:pPr>
            <a:r>
              <a:rPr lang="en-US" altLang="zh-CN" sz="2000" b="0">
                <a:solidFill>
                  <a:srgbClr val="5A6270"/>
                </a:solidFill>
                <a:latin typeface="Calibri" panose="020F0302020204030204" charset="0"/>
                <a:ea typeface="Helvetica Neue" panose="02000503000000020004"/>
                <a:cs typeface="Calibri" panose="020F0302020204030204" charset="0"/>
              </a:rPr>
              <a:t>A local DPU failure can affect downstream NICs</a:t>
            </a:r>
            <a:endParaRPr lang="en-US" altLang="zh-CN" sz="2000" b="0">
              <a:solidFill>
                <a:srgbClr val="5A6270"/>
              </a:solidFill>
              <a:latin typeface="Calibri" panose="020F0302020204030204" charset="0"/>
              <a:ea typeface="Helvetica Neue" panose="02000503000000020004"/>
              <a:cs typeface="Calibri" panose="020F0302020204030204" charset="0"/>
            </a:endParaRPr>
          </a:p>
        </p:txBody>
      </p:sp>
      <p:sp>
        <p:nvSpPr>
          <p:cNvPr id="11" name="hybrid-band"/>
          <p:cNvSpPr>
            <a:spLocks noGrp="1"/>
          </p:cNvSpPr>
          <p:nvPr/>
        </p:nvSpPr>
        <p:spPr>
          <a:xfrm>
            <a:off x="457200" y="6142990"/>
            <a:ext cx="11277600" cy="474980"/>
          </a:xfrm>
          <a:prstGeom prst="rect">
            <a:avLst/>
          </a:prstGeom>
          <a:solidFill>
            <a:srgbClr val="DCEEFF"/>
          </a:solidFill>
          <a:ln w="0">
            <a:noFill/>
            <a:prstDash val="solid"/>
          </a:ln>
        </p:spPr>
      </p:sp>
      <p:sp>
        <p:nvSpPr>
          <p:cNvPr id="12" name="hybrid-text"/>
          <p:cNvSpPr>
            <a:spLocks noGrp="1"/>
          </p:cNvSpPr>
          <p:nvPr/>
        </p:nvSpPr>
        <p:spPr>
          <a:xfrm>
            <a:off x="628650" y="6171565"/>
            <a:ext cx="10906125" cy="381000"/>
          </a:xfrm>
          <a:prstGeom prst="rect">
            <a:avLst/>
          </a:prstGeom>
          <a:noFill/>
          <a:ln w="0">
            <a:noFill/>
            <a:prstDash val="solid"/>
          </a:ln>
        </p:spPr>
        <p:txBody>
          <a:bodyPr anchor="t">
            <a:noAutofit/>
          </a:bodyPr>
          <a:lstStyle/>
          <a:p>
            <a:pPr algn="ctr">
              <a:defRPr sz="1650" b="1">
                <a:solidFill>
                  <a:srgbClr val="111318"/>
                </a:solidFill>
                <a:latin typeface="Helvetica Neue" panose="02000503000000020004"/>
                <a:ea typeface="Helvetica Neue" panose="02000503000000020004"/>
                <a:cs typeface="Helvetica Neue" panose="02000503000000020004"/>
              </a:defRPr>
            </a:pPr>
            <a:r>
              <a:rPr sz="2000">
                <a:solidFill>
                  <a:srgbClr val="111318"/>
                </a:solidFill>
                <a:latin typeface="Calibri" panose="020F0302020204030204" charset="0"/>
                <a:ea typeface="Helvetica Neue" panose="02000503000000020004"/>
                <a:cs typeface="Calibri" panose="020F0302020204030204" charset="0"/>
              </a:rPr>
              <a:t>Preferred design: local DPU control in the common case, remote controller failover on failure.</a:t>
            </a:r>
            <a:endParaRPr sz="2000">
              <a:solidFill>
                <a:srgbClr val="111318"/>
              </a:solidFill>
              <a:latin typeface="Calibri" panose="020F0302020204030204" charset="0"/>
              <a:ea typeface="Helvetica Neue" panose="02000503000000020004"/>
              <a:cs typeface="Calibri" panose="020F0302020204030204" charset="0"/>
            </a:endParaRPr>
          </a:p>
        </p:txBody>
      </p:sp>
    </p:spTree>
    <p:custDataLst>
      <p:tags r:id="rId1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b="1"/>
              <a:t>Performance Gains and First-Packet Cost</a:t>
            </a:r>
            <a:endParaRPr lang="en-US" altLang="zh-CN" b="1"/>
          </a:p>
        </p:txBody>
      </p:sp>
      <p:pic>
        <p:nvPicPr>
          <p:cNvPr id="4" name="内容占位符 3"/>
          <p:cNvPicPr>
            <a:picLocks noChangeAspect="1"/>
          </p:cNvPicPr>
          <p:nvPr>
            <p:ph idx="1"/>
            <p:custDataLst>
              <p:tags r:id="rId2"/>
            </p:custDataLst>
          </p:nvPr>
        </p:nvPicPr>
        <p:blipFill>
          <a:blip r:embed="rId3"/>
          <a:stretch>
            <a:fillRect/>
          </a:stretch>
        </p:blipFill>
        <p:spPr>
          <a:xfrm>
            <a:off x="744220" y="1506220"/>
            <a:ext cx="4993005" cy="1641475"/>
          </a:xfrm>
          <a:prstGeom prst="rect">
            <a:avLst/>
          </a:prstGeom>
        </p:spPr>
      </p:pic>
      <p:pic>
        <p:nvPicPr>
          <p:cNvPr id="5" name="图片 4"/>
          <p:cNvPicPr>
            <a:picLocks noChangeAspect="1"/>
          </p:cNvPicPr>
          <p:nvPr/>
        </p:nvPicPr>
        <p:blipFill>
          <a:blip r:embed="rId4"/>
          <a:stretch>
            <a:fillRect/>
          </a:stretch>
        </p:blipFill>
        <p:spPr>
          <a:xfrm>
            <a:off x="6337935" y="1882140"/>
            <a:ext cx="4917440" cy="889635"/>
          </a:xfrm>
          <a:prstGeom prst="rect">
            <a:avLst/>
          </a:prstGeom>
        </p:spPr>
      </p:pic>
      <p:sp>
        <p:nvSpPr>
          <p:cNvPr id="6" name="文本框 5"/>
          <p:cNvSpPr txBox="1"/>
          <p:nvPr/>
        </p:nvSpPr>
        <p:spPr>
          <a:xfrm>
            <a:off x="608330" y="3522980"/>
            <a:ext cx="5351145" cy="2500630"/>
          </a:xfrm>
          <a:prstGeom prst="rect">
            <a:avLst/>
          </a:prstGeom>
          <a:noFill/>
        </p:spPr>
        <p:txBody>
          <a:bodyPr wrap="square" rtlCol="0">
            <a:spAutoFit/>
          </a:bodyPr>
          <a:p>
            <a:pPr lvl="0" indent="0" algn="l" defTabSz="914400">
              <a:lnSpc>
                <a:spcPct val="145000"/>
              </a:lnSpc>
              <a:spcBef>
                <a:spcPts val="0"/>
              </a:spcBef>
              <a:spcAft>
                <a:spcPts val="0"/>
              </a:spcAft>
              <a:buClrTx/>
              <a:buSzTx/>
              <a:buNone/>
              <a:tabLst>
                <a:tab pos="1609725" algn="l"/>
                <a:tab pos="1609725" algn="l"/>
                <a:tab pos="1609725" algn="l"/>
                <a:tab pos="1609725" algn="l"/>
              </a:tabLst>
            </a:pPr>
            <a:r>
              <a:rPr lang="en-US" altLang="zh-CN" sz="2400" b="1" spc="150">
                <a:solidFill>
                  <a:srgbClr val="C00000"/>
                </a:solidFill>
                <a:uFillTx/>
                <a:latin typeface="Calibri" panose="020F0302020204030204" charset="0"/>
                <a:ea typeface="Calibri" panose="020F0302020204030204" charset="0"/>
                <a:cs typeface="Calibri" panose="020F0302020204030204" charset="0"/>
                <a:sym typeface="+mn-ea"/>
              </a:rPr>
              <a:t>11.7% → ~100%</a:t>
            </a:r>
            <a:endParaRPr lang="en-US" altLang="zh-CN" sz="2400" b="1" spc="150">
              <a:solidFill>
                <a:srgbClr val="C00000"/>
              </a:solidFill>
              <a:uFillTx/>
              <a:latin typeface="Calibri" panose="020F0302020204030204" charset="0"/>
              <a:ea typeface="Calibri" panose="020F0302020204030204" charset="0"/>
              <a:cs typeface="Calibri" panose="020F0302020204030204" charset="0"/>
              <a:sym typeface="+mn-ea"/>
            </a:endParaRPr>
          </a:p>
          <a:p>
            <a:pPr lvl="0" indent="0" algn="l" defTabSz="914400">
              <a:lnSpc>
                <a:spcPct val="145000"/>
              </a:lnSpc>
              <a:spcBef>
                <a:spcPts val="0"/>
              </a:spcBef>
              <a:spcAft>
                <a:spcPts val="0"/>
              </a:spcAft>
              <a:buClrTx/>
              <a:buSzTx/>
              <a:buNone/>
              <a:tabLst>
                <a:tab pos="1609725" algn="l"/>
                <a:tab pos="1609725" algn="l"/>
                <a:tab pos="1609725" algn="l"/>
                <a:tab pos="1609725" algn="l"/>
              </a:tabLst>
            </a:pPr>
            <a:r>
              <a:rPr lang="en-US" altLang="zh-CN" sz="2000" spc="150">
                <a:solidFill>
                  <a:schemeClr val="tx1">
                    <a:lumMod val="65000"/>
                    <a:lumOff val="35000"/>
                  </a:schemeClr>
                </a:solidFill>
                <a:uFillTx/>
                <a:latin typeface="Calibri" panose="020F0302020204030204" charset="0"/>
                <a:ea typeface="Calibri" panose="020F0302020204030204" charset="0"/>
                <a:cs typeface="Calibri" panose="020F0302020204030204" charset="0"/>
                <a:sym typeface="+mn-ea"/>
              </a:rPr>
              <a:t>GPU utilization in the analytical model</a:t>
            </a:r>
            <a:endParaRPr lang="en-US" altLang="zh-CN" sz="2000" b="0" spc="150">
              <a:solidFill>
                <a:schemeClr val="tx1">
                  <a:lumMod val="65000"/>
                  <a:lumOff val="35000"/>
                </a:schemeClr>
              </a:solidFill>
              <a:uFillTx/>
              <a:latin typeface="Calibri" panose="020F0302020204030204" charset="0"/>
              <a:ea typeface="Calibri" panose="020F0302020204030204" charset="0"/>
              <a:cs typeface="Calibri" panose="020F0302020204030204" charset="0"/>
            </a:endParaRPr>
          </a:p>
          <a:p>
            <a:pPr lvl="0" algn="l" defTabSz="914400">
              <a:lnSpc>
                <a:spcPct val="145000"/>
              </a:lnSpc>
              <a:spcBef>
                <a:spcPts val="0"/>
              </a:spcBef>
              <a:spcAft>
                <a:spcPts val="0"/>
              </a:spcAft>
              <a:buClrTx/>
              <a:buSzTx/>
              <a:buFontTx/>
              <a:buNone/>
              <a:tabLst>
                <a:tab pos="1609725" algn="l"/>
                <a:tab pos="1609725" algn="l"/>
                <a:tab pos="1609725" algn="l"/>
                <a:tab pos="1609725" algn="l"/>
              </a:tabLst>
            </a:pPr>
            <a:r>
              <a:rPr lang="en-US" altLang="zh-CN" sz="2400" b="1" spc="150">
                <a:solidFill>
                  <a:srgbClr val="C00000"/>
                </a:solidFill>
                <a:uFillTx/>
                <a:latin typeface="Calibri" panose="020F0302020204030204" charset="0"/>
                <a:ea typeface="Calibri" panose="020F0302020204030204" charset="0"/>
                <a:cs typeface="Calibri" panose="020F0302020204030204" charset="0"/>
              </a:rPr>
              <a:t>8×</a:t>
            </a:r>
            <a:endParaRPr lang="en-US" altLang="zh-CN" sz="2400" b="1" spc="150">
              <a:solidFill>
                <a:srgbClr val="C00000"/>
              </a:solidFill>
              <a:uFillTx/>
              <a:latin typeface="Calibri" panose="020F0302020204030204" charset="0"/>
              <a:ea typeface="Calibri" panose="020F0302020204030204" charset="0"/>
              <a:cs typeface="Calibri" panose="020F0302020204030204" charset="0"/>
            </a:endParaRPr>
          </a:p>
          <a:p>
            <a:pPr lvl="0" indent="0" algn="l" defTabSz="914400">
              <a:lnSpc>
                <a:spcPct val="145000"/>
              </a:lnSpc>
              <a:spcBef>
                <a:spcPts val="0"/>
              </a:spcBef>
              <a:spcAft>
                <a:spcPts val="0"/>
              </a:spcAft>
              <a:buClrTx/>
              <a:buSzTx/>
              <a:buNone/>
              <a:tabLst>
                <a:tab pos="1609725" algn="l"/>
                <a:tab pos="1609725" algn="l"/>
                <a:tab pos="1609725" algn="l"/>
                <a:tab pos="1609725" algn="l"/>
              </a:tabLst>
            </a:pPr>
            <a:r>
              <a:rPr lang="en-US" altLang="zh-CN" sz="2000" spc="150">
                <a:solidFill>
                  <a:schemeClr val="tx1">
                    <a:lumMod val="65000"/>
                    <a:lumOff val="35000"/>
                  </a:schemeClr>
                </a:solidFill>
                <a:uFillTx/>
                <a:latin typeface="Calibri" panose="020F0302020204030204" charset="0"/>
                <a:ea typeface="Calibri" panose="020F0302020204030204" charset="0"/>
                <a:cs typeface="Calibri" panose="020F0302020204030204" charset="0"/>
                <a:sym typeface="+mn-ea"/>
              </a:rPr>
              <a:t>End-to-end throughput under identical modeled training settings</a:t>
            </a:r>
            <a:endParaRPr lang="en-US" altLang="zh-CN" sz="2000" b="0" spc="150">
              <a:solidFill>
                <a:schemeClr val="tx1">
                  <a:lumMod val="65000"/>
                  <a:lumOff val="35000"/>
                </a:schemeClr>
              </a:solidFill>
              <a:uFillTx/>
              <a:latin typeface="Calibri" panose="020F0302020204030204" charset="0"/>
              <a:ea typeface="Calibri" panose="020F0302020204030204" charset="0"/>
              <a:cs typeface="Calibri" panose="020F0302020204030204" charset="0"/>
            </a:endParaRPr>
          </a:p>
        </p:txBody>
      </p:sp>
      <p:sp>
        <p:nvSpPr>
          <p:cNvPr id="7" name="文本框 6"/>
          <p:cNvSpPr txBox="1"/>
          <p:nvPr/>
        </p:nvSpPr>
        <p:spPr>
          <a:xfrm>
            <a:off x="6337935" y="3522980"/>
            <a:ext cx="5351145" cy="2054860"/>
          </a:xfrm>
          <a:prstGeom prst="rect">
            <a:avLst/>
          </a:prstGeom>
          <a:noFill/>
        </p:spPr>
        <p:txBody>
          <a:bodyPr wrap="square" rtlCol="0">
            <a:spAutoFit/>
          </a:bodyPr>
          <a:p>
            <a:pPr lvl="0" algn="l" defTabSz="914400">
              <a:lnSpc>
                <a:spcPct val="145000"/>
              </a:lnSpc>
              <a:spcBef>
                <a:spcPts val="0"/>
              </a:spcBef>
              <a:spcAft>
                <a:spcPts val="0"/>
              </a:spcAft>
              <a:buClrTx/>
              <a:buSzTx/>
              <a:buFontTx/>
              <a:buNone/>
              <a:tabLst>
                <a:tab pos="1609725" algn="l"/>
                <a:tab pos="1609725" algn="l"/>
                <a:tab pos="1609725" algn="l"/>
                <a:tab pos="1609725" algn="l"/>
              </a:tabLst>
            </a:pPr>
            <a:r>
              <a:rPr lang="en-US" altLang="zh-CN" sz="2400" b="1" spc="150">
                <a:solidFill>
                  <a:srgbClr val="C00000"/>
                </a:solidFill>
                <a:uFillTx/>
                <a:latin typeface="Calibri" panose="020F0302020204030204" charset="0"/>
                <a:ea typeface="Calibri" panose="020F0302020204030204" charset="0"/>
                <a:cs typeface="Calibri" panose="020F0302020204030204" charset="0"/>
                <a:sym typeface="+mn-ea"/>
              </a:rPr>
              <a:t>71.17 μs</a:t>
            </a:r>
            <a:endParaRPr lang="en-US" altLang="zh-CN" sz="2400" b="1" spc="150">
              <a:solidFill>
                <a:srgbClr val="C00000"/>
              </a:solidFill>
              <a:uFillTx/>
              <a:latin typeface="Calibri" panose="020F0302020204030204" charset="0"/>
              <a:ea typeface="Calibri" panose="020F0302020204030204" charset="0"/>
              <a:cs typeface="Calibri" panose="020F0302020204030204" charset="0"/>
              <a:sym typeface="+mn-ea"/>
            </a:endParaRPr>
          </a:p>
          <a:p>
            <a:pPr lvl="0" algn="l" defTabSz="914400">
              <a:lnSpc>
                <a:spcPct val="145000"/>
              </a:lnSpc>
              <a:spcBef>
                <a:spcPts val="0"/>
              </a:spcBef>
              <a:spcAft>
                <a:spcPts val="0"/>
              </a:spcAft>
              <a:buClrTx/>
              <a:buSzTx/>
              <a:buFontTx/>
              <a:buNone/>
              <a:tabLst>
                <a:tab pos="1609725" algn="l"/>
                <a:tab pos="1609725" algn="l"/>
                <a:tab pos="1609725" algn="l"/>
                <a:tab pos="1609725" algn="l"/>
              </a:tabLst>
            </a:pPr>
            <a:r>
              <a:rPr lang="en-US" altLang="zh-CN" sz="2000" spc="150">
                <a:solidFill>
                  <a:schemeClr val="tx1">
                    <a:lumMod val="65000"/>
                    <a:lumOff val="35000"/>
                  </a:schemeClr>
                </a:solidFill>
                <a:uFillTx/>
                <a:latin typeface="Calibri" panose="020F0302020204030204" charset="0"/>
                <a:ea typeface="Calibri" panose="020F0302020204030204" charset="0"/>
                <a:cs typeface="Calibri" panose="020F0302020204030204" charset="0"/>
                <a:sym typeface="+mn-ea"/>
              </a:rPr>
              <a:t>P999 extra latency for rule installation</a:t>
            </a:r>
            <a:endParaRPr lang="en-US" altLang="zh-CN" sz="2400" b="1" spc="150">
              <a:solidFill>
                <a:srgbClr val="C00000"/>
              </a:solidFill>
              <a:uFillTx/>
              <a:latin typeface="Calibri" panose="020F0302020204030204" charset="0"/>
              <a:ea typeface="Calibri" panose="020F0302020204030204" charset="0"/>
              <a:cs typeface="Calibri" panose="020F0302020204030204" charset="0"/>
              <a:sym typeface="+mn-ea"/>
            </a:endParaRPr>
          </a:p>
          <a:p>
            <a:pPr lvl="0" algn="l" defTabSz="914400">
              <a:lnSpc>
                <a:spcPct val="145000"/>
              </a:lnSpc>
              <a:spcBef>
                <a:spcPts val="0"/>
              </a:spcBef>
              <a:spcAft>
                <a:spcPts val="0"/>
              </a:spcAft>
              <a:buClrTx/>
              <a:buSzTx/>
              <a:buFontTx/>
              <a:buNone/>
              <a:tabLst>
                <a:tab pos="1609725" algn="l"/>
                <a:tab pos="1609725" algn="l"/>
                <a:tab pos="1609725" algn="l"/>
                <a:tab pos="1609725" algn="l"/>
              </a:tabLst>
            </a:pPr>
            <a:r>
              <a:rPr lang="en-US" altLang="zh-CN" sz="2400" b="1" spc="150">
                <a:solidFill>
                  <a:schemeClr val="tx1"/>
                </a:solidFill>
                <a:uFillTx/>
                <a:latin typeface="Calibri" panose="020F0302020204030204" charset="0"/>
                <a:ea typeface="Calibri" panose="020F0302020204030204" charset="0"/>
                <a:cs typeface="Calibri" panose="020F0302020204030204" charset="0"/>
                <a:sym typeface="+mn-ea"/>
              </a:rPr>
              <a:t>P9999 reaches 266.84 μs</a:t>
            </a:r>
            <a:endParaRPr lang="en-US" altLang="zh-CN" sz="2400" b="1" spc="150">
              <a:solidFill>
                <a:schemeClr val="tx1"/>
              </a:solidFill>
              <a:uFillTx/>
              <a:latin typeface="Calibri" panose="020F0302020204030204" charset="0"/>
              <a:ea typeface="Calibri" panose="020F0302020204030204" charset="0"/>
              <a:cs typeface="Calibri" panose="020F0302020204030204" charset="0"/>
              <a:sym typeface="+mn-ea"/>
            </a:endParaRPr>
          </a:p>
          <a:p>
            <a:pPr lvl="0" algn="l" defTabSz="914400">
              <a:lnSpc>
                <a:spcPct val="145000"/>
              </a:lnSpc>
              <a:spcBef>
                <a:spcPts val="0"/>
              </a:spcBef>
              <a:spcAft>
                <a:spcPts val="0"/>
              </a:spcAft>
              <a:buClrTx/>
              <a:buSzTx/>
              <a:buFontTx/>
              <a:buNone/>
              <a:tabLst>
                <a:tab pos="1609725" algn="l"/>
                <a:tab pos="1609725" algn="l"/>
                <a:tab pos="1609725" algn="l"/>
                <a:tab pos="1609725" algn="l"/>
              </a:tabLst>
            </a:pPr>
            <a:r>
              <a:rPr lang="en-US" altLang="zh-CN" sz="2000" spc="150">
                <a:solidFill>
                  <a:schemeClr val="tx1">
                    <a:lumMod val="65000"/>
                    <a:lumOff val="35000"/>
                  </a:schemeClr>
                </a:solidFill>
                <a:uFillTx/>
                <a:latin typeface="Calibri" panose="020F0302020204030204" charset="0"/>
                <a:ea typeface="Calibri" panose="020F0302020204030204" charset="0"/>
                <a:cs typeface="Calibri" panose="020F0302020204030204" charset="0"/>
                <a:sym typeface="+mn-ea"/>
              </a:rPr>
              <a:t>long tail remains a deployment concern</a:t>
            </a:r>
            <a:endParaRPr lang="en-US" altLang="zh-CN" sz="2400" b="1" spc="150">
              <a:solidFill>
                <a:srgbClr val="C00000"/>
              </a:solidFill>
              <a:uFillTx/>
              <a:latin typeface="Calibri" panose="020F0302020204030204" charset="0"/>
              <a:ea typeface="Calibri" panose="020F0302020204030204" charset="0"/>
              <a:cs typeface="Calibri" panose="020F0302020204030204" charset="0"/>
              <a:sym typeface="+mn-ea"/>
            </a:endParaRPr>
          </a:p>
        </p:txBody>
      </p:sp>
    </p:spTree>
    <p:custDataLst>
      <p:tags r:id="rId5"/>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p:txBody>
          <a:bodyPr/>
          <a:p>
            <a:r>
              <a:rPr lang="en-US" altLang="zh-CN" b="1"/>
              <a:t>Conclusion</a:t>
            </a:r>
            <a:endParaRPr lang="en-US" altLang="zh-CN" b="1"/>
          </a:p>
        </p:txBody>
      </p:sp>
      <p:sp>
        <p:nvSpPr>
          <p:cNvPr id="3" name="内容占位符 2"/>
          <p:cNvSpPr>
            <a:spLocks noGrp="1"/>
          </p:cNvSpPr>
          <p:nvPr>
            <p:ph idx="1"/>
            <p:custDataLst>
              <p:tags r:id="rId2"/>
            </p:custDataLst>
          </p:nvPr>
        </p:nvSpPr>
        <p:spPr/>
        <p:txBody>
          <a:bodyPr/>
          <a:p>
            <a:pPr marL="0" indent="0" algn="l">
              <a:lnSpc>
                <a:spcPct val="125000"/>
              </a:lnSpc>
              <a:spcAft>
                <a:spcPts val="0"/>
              </a:spcAft>
              <a:buClrTx/>
              <a:buSzTx/>
              <a:buNone/>
            </a:pPr>
            <a:r>
              <a:rPr lang="en-US" altLang="zh-CN" sz="2000" b="1">
                <a:solidFill>
                  <a:schemeClr val="tx1"/>
                </a:solidFill>
              </a:rPr>
              <a:t>Take</a:t>
            </a:r>
            <a:r>
              <a:rPr lang="en-US" altLang="zh-CN" sz="2000" b="1">
                <a:solidFill>
                  <a:schemeClr val="tx1"/>
                </a:solidFill>
              </a:rPr>
              <a:t>away</a:t>
            </a:r>
            <a:endParaRPr lang="en-US" altLang="zh-CN" sz="2000" b="1">
              <a:solidFill>
                <a:schemeClr val="tx1"/>
              </a:solidFill>
            </a:endParaRPr>
          </a:p>
          <a:p>
            <a:pPr algn="l">
              <a:lnSpc>
                <a:spcPct val="125000"/>
              </a:lnSpc>
              <a:spcAft>
                <a:spcPts val="0"/>
              </a:spcAft>
              <a:buClrTx/>
              <a:buSzTx/>
            </a:pPr>
            <a:r>
              <a:rPr lang="en-US" altLang="zh-CN" sz="2000"/>
              <a:t>Keep Complex VPC Policy off the NIC Fast Path</a:t>
            </a:r>
            <a:endParaRPr lang="en-US" altLang="zh-CN" sz="2000"/>
          </a:p>
          <a:p>
            <a:pPr algn="l">
              <a:lnSpc>
                <a:spcPct val="125000"/>
              </a:lnSpc>
              <a:spcAft>
                <a:spcPts val="0"/>
              </a:spcAft>
              <a:buClrTx/>
              <a:buSzTx/>
            </a:pPr>
            <a:r>
              <a:rPr lang="en-US" altLang="zh-CN" sz="2000"/>
              <a:t>The controller performs complex policy lookup, while back-end NICs cache and execute active forwarding rules.</a:t>
            </a:r>
            <a:endParaRPr lang="en-US" altLang="zh-CN" sz="2000"/>
          </a:p>
          <a:p>
            <a:pPr marL="0" algn="l">
              <a:lnSpc>
                <a:spcPct val="125000"/>
              </a:lnSpc>
              <a:spcAft>
                <a:spcPts val="0"/>
              </a:spcAft>
              <a:buClrTx/>
              <a:buSzTx/>
              <a:buNone/>
            </a:pPr>
            <a:r>
              <a:rPr lang="en-US" altLang="zh-CN" sz="2000" b="1">
                <a:solidFill>
                  <a:schemeClr val="tx1"/>
                </a:solidFill>
              </a:rPr>
              <a:t>What the results support</a:t>
            </a:r>
            <a:endParaRPr lang="en-US" altLang="zh-CN" sz="2000" b="1">
              <a:solidFill>
                <a:schemeClr val="tx1"/>
              </a:solidFill>
            </a:endParaRPr>
          </a:p>
          <a:p>
            <a:pPr algn="l">
              <a:lnSpc>
                <a:spcPct val="125000"/>
              </a:lnSpc>
              <a:spcAft>
                <a:spcPts val="0"/>
              </a:spcAft>
              <a:buClrTx/>
              <a:buSzTx/>
            </a:pPr>
            <a:r>
              <a:rPr lang="en-US" altLang="zh-CN" sz="2000">
                <a:sym typeface="+mn-ea"/>
              </a:rPr>
              <a:t>Near-full modeled GPU utilization</a:t>
            </a:r>
            <a:endParaRPr lang="en-US" altLang="zh-CN" sz="2000"/>
          </a:p>
          <a:p>
            <a:pPr algn="l">
              <a:lnSpc>
                <a:spcPct val="125000"/>
              </a:lnSpc>
              <a:spcAft>
                <a:spcPts val="0"/>
              </a:spcAft>
              <a:buClrTx/>
              <a:buSzTx/>
            </a:pPr>
            <a:r>
              <a:rPr lang="en-US" altLang="zh-CN" sz="2000">
                <a:sym typeface="+mn-ea"/>
              </a:rPr>
              <a:t>8x modeled throughput</a:t>
            </a:r>
            <a:endParaRPr lang="en-US" altLang="zh-CN" sz="2000"/>
          </a:p>
          <a:p>
            <a:pPr algn="l">
              <a:lnSpc>
                <a:spcPct val="125000"/>
              </a:lnSpc>
              <a:spcAft>
                <a:spcPts val="0"/>
              </a:spcAft>
              <a:buClrTx/>
              <a:buSzTx/>
            </a:pPr>
            <a:r>
              <a:rPr lang="en-US" altLang="zh-CN" sz="2000"/>
              <a:t>71.17 μs measured P999 rule-installation latency</a:t>
            </a:r>
            <a:endParaRPr lang="en-US" altLang="zh-CN" sz="2000"/>
          </a:p>
          <a:p>
            <a:pPr marL="0" algn="l">
              <a:lnSpc>
                <a:spcPct val="125000"/>
              </a:lnSpc>
              <a:spcAft>
                <a:spcPts val="0"/>
              </a:spcAft>
              <a:buClrTx/>
              <a:buSzTx/>
              <a:buNone/>
            </a:pPr>
            <a:r>
              <a:rPr lang="en-US" altLang="zh-CN" sz="2000" b="1">
                <a:solidFill>
                  <a:schemeClr val="tx1"/>
                </a:solidFill>
              </a:rPr>
              <a:t>Next steps</a:t>
            </a:r>
            <a:endParaRPr lang="en-US" altLang="zh-CN" sz="2000" b="1">
              <a:solidFill>
                <a:schemeClr val="tx1"/>
              </a:solidFill>
            </a:endParaRPr>
          </a:p>
          <a:p>
            <a:pPr algn="l">
              <a:lnSpc>
                <a:spcPct val="125000"/>
              </a:lnSpc>
              <a:spcAft>
                <a:spcPts val="0"/>
              </a:spcAft>
              <a:buClrTx/>
              <a:buSzTx/>
            </a:pPr>
            <a:r>
              <a:rPr lang="en-US" altLang="zh-CN" sz="2000">
                <a:sym typeface="+mn-ea"/>
              </a:rPr>
              <a:t>Production validation</a:t>
            </a:r>
            <a:endParaRPr lang="en-US" altLang="zh-CN" sz="2000">
              <a:sym typeface="+mn-ea"/>
            </a:endParaRPr>
          </a:p>
          <a:p>
            <a:pPr algn="l">
              <a:lnSpc>
                <a:spcPct val="125000"/>
              </a:lnSpc>
              <a:spcAft>
                <a:spcPts val="0"/>
              </a:spcAft>
              <a:buClrTx/>
              <a:buSzTx/>
            </a:pPr>
            <a:r>
              <a:rPr lang="en-US" altLang="zh-CN" sz="2000">
                <a:sym typeface="+mn-ea"/>
              </a:rPr>
              <a:t>controller scaling</a:t>
            </a:r>
            <a:endParaRPr lang="en-US" altLang="zh-CN" sz="2000">
              <a:sym typeface="+mn-ea"/>
            </a:endParaRPr>
          </a:p>
          <a:p>
            <a:pPr algn="l">
              <a:lnSpc>
                <a:spcPct val="125000"/>
              </a:lnSpc>
              <a:spcAft>
                <a:spcPts val="0"/>
              </a:spcAft>
              <a:buClrTx/>
              <a:buSzTx/>
            </a:pPr>
            <a:r>
              <a:rPr lang="en-US" altLang="zh-CN" sz="2000">
                <a:sym typeface="+mn-ea"/>
              </a:rPr>
              <a:t>stateful network functions</a:t>
            </a:r>
            <a:endParaRPr lang="en-US" altLang="zh-CN" sz="2000"/>
          </a:p>
        </p:txBody>
      </p:sp>
    </p:spTree>
    <p:custDataLst>
      <p:tags r:id="rId3"/>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101.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10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9.xml><?xml version="1.0" encoding="utf-8"?>
<p:tagLst xmlns:p="http://schemas.openxmlformats.org/presentationml/2006/main">
  <p:tag name="KSO_WM_BEAUTIFY_FLAG" val="#wm#"/>
  <p:tag name="KSO_WM_TEMPLATE_CATEGORY" val="custom"/>
  <p:tag name="KSO_WM_TEMPLATE_INDEX" val="2020508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3.xml><?xml version="1.0" encoding="utf-8"?>
<p:tagLst xmlns:p="http://schemas.openxmlformats.org/presentationml/2006/main">
  <p:tag name="KSO_WM_BEAUTIFY_FLAG" val="#wm#"/>
  <p:tag name="KSO_WM_TEMPLATE_CATEGORY" val="custom"/>
  <p:tag name="KSO_WM_TEMPLATE_INDEX" val="2020508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Lst>
</file>

<file path=ppt/tags/tag77.xml><?xml version="1.0" encoding="utf-8"?>
<p:tagLst xmlns:p="http://schemas.openxmlformats.org/presentationml/2006/main">
  <p:tag name="KSO_WM_BEAUTIFY_FLAG" val="#wm#"/>
  <p:tag name="KSO_WM_TEMPLATE_CATEGORY" val="custom"/>
  <p:tag name="KSO_WM_TEMPLATE_INDEX" val="20205081"/>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1.xml><?xml version="1.0" encoding="utf-8"?>
<p:tagLst xmlns:p="http://schemas.openxmlformats.org/presentationml/2006/main">
  <p:tag name="KSO_WM_BEAUTIFY_FLAG" val="#wm#"/>
  <p:tag name="KSO_WM_TEMPLATE_CATEGORY" val="custom"/>
  <p:tag name="KSO_WM_TEMPLATE_INDEX" val="2020508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p="http://schemas.openxmlformats.org/presentationml/2006/main">
  <p:tag name="KSO_WM_BEAUTIFY_FLAG" val="#wm#"/>
  <p:tag name="KSO_WM_TEMPLATE_CATEGORY" val="custom"/>
  <p:tag name="KSO_WM_TEMPLATE_INDEX" val="2020508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xml><?xml version="1.0" encoding="utf-8"?>
<p:tagLst xmlns:p="http://schemas.openxmlformats.org/presentationml/2006/main">
  <p:tag name="KSO_WM_DIAGRAM_VIRTUALLY_FRAME" val="{&quot;height&quot;:99.75,&quot;left&quot;:36,&quot;top&quot;:356.2,&quot;width&quot;:870.8}"/>
</p:tagLst>
</file>

<file path=ppt/tags/tag88.xml><?xml version="1.0" encoding="utf-8"?>
<p:tagLst xmlns:p="http://schemas.openxmlformats.org/presentationml/2006/main">
  <p:tag name="KSO_WM_DIAGRAM_VIRTUALLY_FRAME" val="{&quot;height&quot;:99.75,&quot;left&quot;:36,&quot;top&quot;:356.2,&quot;width&quot;:870.8}"/>
</p:tagLst>
</file>

<file path=ppt/tags/tag89.xml><?xml version="1.0" encoding="utf-8"?>
<p:tagLst xmlns:p="http://schemas.openxmlformats.org/presentationml/2006/main">
  <p:tag name="KSO_WM_DIAGRAM_VIRTUALLY_FRAME" val="{&quot;height&quot;:99.75,&quot;left&quot;:36,&quot;top&quot;:356.2,&quot;width&quot;:870.8}"/>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DIAGRAM_VIRTUALLY_FRAME" val="{&quot;height&quot;:99.75,&quot;left&quot;:36,&quot;top&quot;:356.2,&quot;width&quot;:870.8}"/>
</p:tagLst>
</file>

<file path=ppt/tags/tag91.xml><?xml version="1.0" encoding="utf-8"?>
<p:tagLst xmlns:p="http://schemas.openxmlformats.org/presentationml/2006/main">
  <p:tag name="KSO_WM_DIAGRAM_VIRTUALLY_FRAME" val="{&quot;height&quot;:99.75,&quot;left&quot;:36,&quot;top&quot;:356.2,&quot;width&quot;:870.8}"/>
</p:tagLst>
</file>

<file path=ppt/tags/tag92.xml><?xml version="1.0" encoding="utf-8"?>
<p:tagLst xmlns:p="http://schemas.openxmlformats.org/presentationml/2006/main">
  <p:tag name="KSO_WM_DIAGRAM_VIRTUALLY_FRAME" val="{&quot;height&quot;:99.75,&quot;left&quot;:36,&quot;top&quot;:356.2,&quot;width&quot;:870.8}"/>
</p:tagLst>
</file>

<file path=ppt/tags/tag93.xml><?xml version="1.0" encoding="utf-8"?>
<p:tagLst xmlns:p="http://schemas.openxmlformats.org/presentationml/2006/main">
  <p:tag name="KSO_WM_BEAUTIFY_FLAG" val="#wm#"/>
  <p:tag name="KSO_WM_TEMPLATE_CATEGORY" val="custom"/>
  <p:tag name="KSO_WM_TEMPLATE_INDEX" val="20205081"/>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6.xml><?xml version="1.0" encoding="utf-8"?>
<p:tagLst xmlns:p="http://schemas.openxmlformats.org/presentationml/2006/main">
  <p:tag name="KSO_WM_BEAUTIFY_FLAG" val="#wm#"/>
  <p:tag name="KSO_WM_TEMPLATE_CATEGORY" val="custom"/>
  <p:tag name="KSO_WM_TEMPLATE_INDEX" val="20205081"/>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Calibri"/>
        <a:cs typeface=""/>
      </a:majorFont>
      <a:minorFont>
        <a:latin typeface="Calibri"/>
        <a:ea typeface="Calibri"/>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WPS">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3338</Words>
  <Application>WPS 文字</Application>
  <PresentationFormat>宽屏</PresentationFormat>
  <Paragraphs>118</Paragraphs>
  <Slides>10</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10</vt:i4>
      </vt:variant>
    </vt:vector>
  </HeadingPairs>
  <TitlesOfParts>
    <vt:vector size="22" baseType="lpstr">
      <vt:lpstr>Arial</vt:lpstr>
      <vt:lpstr>宋体</vt:lpstr>
      <vt:lpstr>Wingdings</vt:lpstr>
      <vt:lpstr>Calibri</vt:lpstr>
      <vt:lpstr>Wingdings</vt:lpstr>
      <vt:lpstr>Calibri Regular</vt:lpstr>
      <vt:lpstr>Helvetica Neue</vt:lpstr>
      <vt:lpstr>微软雅黑</vt:lpstr>
      <vt:lpstr>Arial Unicode MS</vt:lpstr>
      <vt:lpstr>Helvetica Neue</vt:lpstr>
      <vt:lpstr>Times New Roman</vt:lpstr>
      <vt:lpstr>WPS</vt:lpstr>
      <vt:lpstr>Integrating AI Clusters into Virtual Private Cloud</vt:lpstr>
      <vt:lpstr>The network split creates a semantic gap</vt:lpstr>
      <vt:lpstr>200 Gbps can bottleneck a 3.2 Tbps fabric</vt:lpstr>
      <vt:lpstr>200 Gbps can bottleneck a 3.2 Tbps fabric</vt:lpstr>
      <vt:lpstr>Decouple policy lookup from forwarding</vt:lpstr>
      <vt:lpstr>Only the first packet takes the slow path</vt:lpstr>
      <vt:lpstr>Local control, remote failover</vt:lpstr>
      <vt:lpstr>Experiments and results</vt:lpstr>
      <vt:lpstr>Conclusion</vt:lpstr>
      <vt:lpstr>Integrating AI Clusters into Virtual Private Cloud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wangyinhe</dc:creator>
  <cp:lastModifiedBy>王寅合</cp:lastModifiedBy>
  <cp:revision>176</cp:revision>
  <dcterms:created xsi:type="dcterms:W3CDTF">2026-08-04T15:00:44Z</dcterms:created>
  <dcterms:modified xsi:type="dcterms:W3CDTF">2026-08-04T15:00:44Z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2052-12.1.26046.26046</vt:lpwstr>
  </property>
  <property fmtid="{D5CDD505-2E9C-101B-9397-08002B2CF9AE}" pid="3" name="ICV">
    <vt:lpwstr>F7DB09DC42DA28E71AEA6A6A0424AAA0_41</vt:lpwstr>
  </property>
</Properties>
</file>